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0" r:id="rId2"/>
  </p:sldMasterIdLst>
  <p:notesMasterIdLst>
    <p:notesMasterId r:id="rId38"/>
  </p:notesMasterIdLst>
  <p:handoutMasterIdLst>
    <p:handoutMasterId r:id="rId39"/>
  </p:handoutMasterIdLst>
  <p:sldIdLst>
    <p:sldId id="256" r:id="rId3"/>
    <p:sldId id="258" r:id="rId4"/>
    <p:sldId id="342" r:id="rId5"/>
    <p:sldId id="259" r:id="rId6"/>
    <p:sldId id="260" r:id="rId7"/>
    <p:sldId id="343" r:id="rId8"/>
    <p:sldId id="334" r:id="rId9"/>
    <p:sldId id="360" r:id="rId10"/>
    <p:sldId id="349" r:id="rId11"/>
    <p:sldId id="345" r:id="rId12"/>
    <p:sldId id="347" r:id="rId13"/>
    <p:sldId id="280" r:id="rId14"/>
    <p:sldId id="281" r:id="rId15"/>
    <p:sldId id="357" r:id="rId16"/>
    <p:sldId id="352" r:id="rId17"/>
    <p:sldId id="356" r:id="rId18"/>
    <p:sldId id="354" r:id="rId19"/>
    <p:sldId id="355" r:id="rId20"/>
    <p:sldId id="358" r:id="rId21"/>
    <p:sldId id="348" r:id="rId22"/>
    <p:sldId id="359" r:id="rId23"/>
    <p:sldId id="285" r:id="rId24"/>
    <p:sldId id="344" r:id="rId25"/>
    <p:sldId id="329" r:id="rId26"/>
    <p:sldId id="331" r:id="rId27"/>
    <p:sldId id="363" r:id="rId28"/>
    <p:sldId id="364" r:id="rId29"/>
    <p:sldId id="332" r:id="rId30"/>
    <p:sldId id="351" r:id="rId31"/>
    <p:sldId id="361" r:id="rId32"/>
    <p:sldId id="350" r:id="rId33"/>
    <p:sldId id="286" r:id="rId34"/>
    <p:sldId id="287" r:id="rId35"/>
    <p:sldId id="282" r:id="rId36"/>
    <p:sldId id="291" r:id="rId37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3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D2D2"/>
    <a:srgbClr val="FCFEBF"/>
    <a:srgbClr val="0027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48"/>
    <p:restoredTop sz="94694"/>
  </p:normalViewPr>
  <p:slideViewPr>
    <p:cSldViewPr snapToGrid="0" snapToObjects="1">
      <p:cViewPr>
        <p:scale>
          <a:sx n="105" d="100"/>
          <a:sy n="105" d="100"/>
        </p:scale>
        <p:origin x="144" y="440"/>
      </p:cViewPr>
      <p:guideLst>
        <p:guide orient="horz" pos="2159"/>
        <p:guide pos="383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B1C5A2-F67A-D94C-BD6F-9C0774830DD0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7C26CB-3F41-8A4B-B7D4-7BC69C7A5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6232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7B4D63-958A-3440-8570-339F094B7647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7506F9-4373-C24C-B988-2680A85B39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84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RStudio go through basic structure.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A3DA2F-56CA-E645-BA51-5BCCD6DD389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864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382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22350" y="243379"/>
            <a:ext cx="9711459" cy="567443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1022350" y="1248616"/>
            <a:ext cx="9711458" cy="3101793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0539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10/27/25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31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8DC58-4C74-5DC8-4468-A20E731B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12745-6E5A-F38D-B8F5-03BCDFBAF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C79-10D6-B8E2-4AE3-30CCA2B23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52B6A-F906-8C44-9E0B-86D56444EA95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71288-9A44-A0AC-9223-1EDE20A24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045DB-68B0-3837-7390-528B80DF8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8617D-85D4-B640-86F5-186395A4F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980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nsider-environmen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334" y="6450014"/>
            <a:ext cx="5249333" cy="16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6" descr="color_horiz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20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CAA920-1F3F-4B42-9E53-97F1F6BBEEB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743947" y="6341617"/>
            <a:ext cx="3124206" cy="3596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001DFE-F6E4-3228-45E9-9A67AA0F326E}"/>
              </a:ext>
            </a:extLst>
          </p:cNvPr>
          <p:cNvSpPr txBox="1"/>
          <p:nvPr userDrawn="1"/>
        </p:nvSpPr>
        <p:spPr>
          <a:xfrm>
            <a:off x="172527" y="6341617"/>
            <a:ext cx="5391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BM Plex Serif Medium" panose="020F0502020204030204" pitchFamily="18" charset="0"/>
              </a:rPr>
              <a:t>Rogel and </a:t>
            </a:r>
            <a:r>
              <a:rPr lang="en-US" sz="1600" dirty="0" err="1">
                <a:solidFill>
                  <a:schemeClr val="bg1"/>
                </a:solidFill>
                <a:latin typeface="IBM Plex Serif Medium" panose="020F0502020204030204" pitchFamily="18" charset="0"/>
              </a:rPr>
              <a:t>Blondy</a:t>
            </a:r>
            <a:r>
              <a:rPr lang="en-US" sz="1600" dirty="0">
                <a:solidFill>
                  <a:schemeClr val="bg1"/>
                </a:solidFill>
                <a:latin typeface="IBM Plex Serif Medium" panose="020F0502020204030204" pitchFamily="18" charset="0"/>
              </a:rPr>
              <a:t> Center for Pancreatic Cancer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pFDt4khTjsR1bOjdtWaKQFNA1KCEPSWBf6bB_7_Uy6o/edit?gid=0#gid=0" TargetMode="External"/><Relationship Id="rId2" Type="http://schemas.openxmlformats.org/officeDocument/2006/relationships/hyperlink" Target="https://github.com/aarondendekker/Bulk_RNA-seq_workshop_Oct2025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arondendekker/Bulk_RNA-seq_workshop_Oct2025/tree/main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reatlakes-oncampus.arc-ts.umich.edu/pun/sys/dashboard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obus.org/globus-connect-personal" TargetMode="External"/><Relationship Id="rId2" Type="http://schemas.openxmlformats.org/officeDocument/2006/relationships/hyperlink" Target="https://www.globus.org/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828800" y="3028759"/>
            <a:ext cx="8512629" cy="2946399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5300" dirty="0">
                <a:latin typeface="Arial"/>
                <a:cs typeface="Arial"/>
              </a:rPr>
              <a:t>Bulk RNA-seq analysis workshop</a:t>
            </a:r>
            <a:endParaRPr lang="en-US" sz="7300" dirty="0">
              <a:latin typeface="Arial"/>
              <a:cs typeface="Arial"/>
            </a:endParaRPr>
          </a:p>
          <a:p>
            <a:endParaRPr lang="en-US" sz="3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300" dirty="0">
                <a:latin typeface="Arial" panose="020B0604020202020204" pitchFamily="34" charset="0"/>
                <a:cs typeface="Arial" panose="020B0604020202020204" pitchFamily="34" charset="0"/>
              </a:rPr>
              <a:t>Aaron denDekker</a:t>
            </a:r>
          </a:p>
          <a:p>
            <a:r>
              <a:rPr lang="en-US" sz="3300" dirty="0">
                <a:latin typeface="Arial" panose="020B0604020202020204" pitchFamily="34" charset="0"/>
                <a:cs typeface="Arial" panose="020B0604020202020204" pitchFamily="34" charset="0"/>
              </a:rPr>
              <a:t>Assistant Research Scientist | Bioinformatics Lead</a:t>
            </a:r>
          </a:p>
          <a:p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October 29, 2025</a:t>
            </a:r>
          </a:p>
          <a:p>
            <a:pPr fontAlgn="auto">
              <a:spcAft>
                <a:spcPts val="0"/>
              </a:spcAft>
              <a:defRPr/>
            </a:pPr>
            <a:endParaRPr lang="en-US" sz="4923" dirty="0">
              <a:latin typeface="Arial"/>
              <a:cs typeface="Arial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5F9BE51-62FD-464A-8D25-547E7AA73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143" y="478029"/>
            <a:ext cx="3385713" cy="18780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763185-959D-7FF0-39A5-3F6DD83A45BB}"/>
              </a:ext>
            </a:extLst>
          </p:cNvPr>
          <p:cNvSpPr txBox="1"/>
          <p:nvPr/>
        </p:nvSpPr>
        <p:spPr>
          <a:xfrm>
            <a:off x="3700271" y="2496312"/>
            <a:ext cx="4791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274C"/>
                </a:solidFill>
                <a:latin typeface="IBM Plex Serif Medium" panose="02060603050406000203" pitchFamily="18" charset="0"/>
              </a:rPr>
              <a:t>Rogel and </a:t>
            </a:r>
            <a:r>
              <a:rPr lang="en-US" sz="1600" dirty="0" err="1">
                <a:solidFill>
                  <a:srgbClr val="00274C"/>
                </a:solidFill>
                <a:latin typeface="IBM Plex Serif Medium" panose="02060603050406000203" pitchFamily="18" charset="0"/>
              </a:rPr>
              <a:t>Blondy</a:t>
            </a:r>
            <a:r>
              <a:rPr lang="en-US" sz="1600" dirty="0">
                <a:solidFill>
                  <a:srgbClr val="00274C"/>
                </a:solidFill>
                <a:latin typeface="IBM Plex Serif Medium" panose="02060603050406000203" pitchFamily="18" charset="0"/>
              </a:rPr>
              <a:t> Center for Pancreatic Cancer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CB42D7-89D1-2A7C-EE2F-40375846BCC2}"/>
              </a:ext>
            </a:extLst>
          </p:cNvPr>
          <p:cNvSpPr/>
          <p:nvPr/>
        </p:nvSpPr>
        <p:spPr>
          <a:xfrm>
            <a:off x="3414713" y="6386513"/>
            <a:ext cx="5386387" cy="2857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62526-8B51-D10B-ABED-BDD89672D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F2419-72D9-7058-C427-E689D6D5EF2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22350" y="2670049"/>
            <a:ext cx="9711458" cy="758952"/>
          </a:xfrm>
        </p:spPr>
        <p:txBody>
          <a:bodyPr/>
          <a:lstStyle/>
          <a:p>
            <a:pPr>
              <a:buNone/>
            </a:pPr>
            <a:r>
              <a:rPr lang="en-US" sz="4000" b="1" dirty="0">
                <a:solidFill>
                  <a:srgbClr val="000000"/>
                </a:solidFill>
              </a:rPr>
              <a:t>Initial processing of bulk RNA-seq data</a:t>
            </a:r>
          </a:p>
        </p:txBody>
      </p:sp>
    </p:spTree>
    <p:extLst>
      <p:ext uri="{BB962C8B-B14F-4D97-AF65-F5344CB8AC3E}">
        <p14:creationId xmlns:p14="http://schemas.microsoft.com/office/powerpoint/2010/main" val="3741663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156F806-45FA-1999-CCA5-7D25FDF1325F}"/>
              </a:ext>
            </a:extLst>
          </p:cNvPr>
          <p:cNvSpPr/>
          <p:nvPr/>
        </p:nvSpPr>
        <p:spPr>
          <a:xfrm>
            <a:off x="5251635" y="1320596"/>
            <a:ext cx="2606721" cy="360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Raw reads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D58BFB-BC48-A442-0A88-62A7F2B4ED23}"/>
              </a:ext>
            </a:extLst>
          </p:cNvPr>
          <p:cNvSpPr/>
          <p:nvPr/>
        </p:nvSpPr>
        <p:spPr>
          <a:xfrm>
            <a:off x="5251635" y="1848054"/>
            <a:ext cx="2606721" cy="360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QC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C53C43F-5743-E579-6085-056DCB65E264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6554996" y="1680898"/>
            <a:ext cx="0" cy="167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82E74D2-0A3C-B886-969D-2E7085A82869}"/>
              </a:ext>
            </a:extLst>
          </p:cNvPr>
          <p:cNvSpPr/>
          <p:nvPr/>
        </p:nvSpPr>
        <p:spPr>
          <a:xfrm>
            <a:off x="5251635" y="2375512"/>
            <a:ext cx="2606721" cy="360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Quality Trimming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DADD86-1916-9CF8-FCCD-D84DBA8B8DAE}"/>
              </a:ext>
            </a:extLst>
          </p:cNvPr>
          <p:cNvSpPr/>
          <p:nvPr/>
        </p:nvSpPr>
        <p:spPr>
          <a:xfrm>
            <a:off x="5251635" y="2902970"/>
            <a:ext cx="2606721" cy="360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Alignment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65AC87-F37B-CC4E-30C6-D82321D31F93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6554996" y="2735814"/>
            <a:ext cx="0" cy="167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E7849A-D45D-EC88-9A37-8BFE7DCDE11B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6554996" y="2208356"/>
            <a:ext cx="0" cy="167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9181A98-7B15-4B73-0284-47A5912CE44F}"/>
              </a:ext>
            </a:extLst>
          </p:cNvPr>
          <p:cNvSpPr/>
          <p:nvPr/>
        </p:nvSpPr>
        <p:spPr>
          <a:xfrm>
            <a:off x="5251635" y="3430428"/>
            <a:ext cx="2606721" cy="360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Feature counting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B6E0765-7DF0-28D6-4767-C86C90C6FF06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>
            <a:off x="6554996" y="3263272"/>
            <a:ext cx="0" cy="167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FC54F5F-863A-50AE-C341-C1D0319702BF}"/>
              </a:ext>
            </a:extLst>
          </p:cNvPr>
          <p:cNvSpPr/>
          <p:nvPr/>
        </p:nvSpPr>
        <p:spPr>
          <a:xfrm>
            <a:off x="5251635" y="4485344"/>
            <a:ext cx="2606721" cy="360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Differential expression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20A13DF-979D-51A9-7BD8-93A04A659907}"/>
              </a:ext>
            </a:extLst>
          </p:cNvPr>
          <p:cNvCxnSpPr>
            <a:cxnSpLocks/>
            <a:stCxn id="12" idx="2"/>
            <a:endCxn id="57" idx="0"/>
          </p:cNvCxnSpPr>
          <p:nvPr/>
        </p:nvCxnSpPr>
        <p:spPr>
          <a:xfrm>
            <a:off x="6554996" y="3790730"/>
            <a:ext cx="0" cy="167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CF3DF5A-5412-B629-8C57-7CD522262DFB}"/>
              </a:ext>
            </a:extLst>
          </p:cNvPr>
          <p:cNvSpPr/>
          <p:nvPr/>
        </p:nvSpPr>
        <p:spPr>
          <a:xfrm>
            <a:off x="5251635" y="5012802"/>
            <a:ext cx="2606721" cy="360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2D9724-0C50-8D4A-44E3-7999B53596C6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>
            <a:off x="6554996" y="4845646"/>
            <a:ext cx="0" cy="167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37DB772-594A-D8A8-148E-DB8C412F4996}"/>
              </a:ext>
            </a:extLst>
          </p:cNvPr>
          <p:cNvSpPr/>
          <p:nvPr/>
        </p:nvSpPr>
        <p:spPr>
          <a:xfrm>
            <a:off x="5251635" y="5540257"/>
            <a:ext cx="2606721" cy="360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Pathway analysis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F60C68C-E6CB-7A14-4EEA-C11214D94B03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>
            <a:off x="6554996" y="5373104"/>
            <a:ext cx="0" cy="1671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A30B3DC-A683-C041-8E37-A53EE766DCD0}"/>
              </a:ext>
            </a:extLst>
          </p:cNvPr>
          <p:cNvCxnSpPr>
            <a:cxnSpLocks/>
            <a:stCxn id="8" idx="3"/>
            <a:endCxn id="6" idx="3"/>
          </p:cNvCxnSpPr>
          <p:nvPr/>
        </p:nvCxnSpPr>
        <p:spPr>
          <a:xfrm flipV="1">
            <a:off x="7858356" y="2028205"/>
            <a:ext cx="12700" cy="527458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D9BF83B-2F1F-60DB-FD50-58F69AAFD256}"/>
              </a:ext>
            </a:extLst>
          </p:cNvPr>
          <p:cNvSpPr txBox="1"/>
          <p:nvPr/>
        </p:nvSpPr>
        <p:spPr>
          <a:xfrm>
            <a:off x="8174056" y="2381021"/>
            <a:ext cx="1507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Trimmomatic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0B2C8B-B668-466D-8F24-14DF9907527D}"/>
              </a:ext>
            </a:extLst>
          </p:cNvPr>
          <p:cNvSpPr txBox="1"/>
          <p:nvPr/>
        </p:nvSpPr>
        <p:spPr>
          <a:xfrm>
            <a:off x="8174056" y="1854482"/>
            <a:ext cx="809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fastqc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13616A-FF85-4601-0407-B49515E45135}"/>
              </a:ext>
            </a:extLst>
          </p:cNvPr>
          <p:cNvSpPr txBox="1"/>
          <p:nvPr/>
        </p:nvSpPr>
        <p:spPr>
          <a:xfrm>
            <a:off x="8174056" y="2907560"/>
            <a:ext cx="783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4B8959-A129-41BB-7C25-ED71A4568511}"/>
              </a:ext>
            </a:extLst>
          </p:cNvPr>
          <p:cNvSpPr txBox="1"/>
          <p:nvPr/>
        </p:nvSpPr>
        <p:spPr>
          <a:xfrm>
            <a:off x="8174056" y="343409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RSEM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C2F0C0-1CED-D138-4DCC-37EE8F8F6AA5}"/>
              </a:ext>
            </a:extLst>
          </p:cNvPr>
          <p:cNvSpPr txBox="1"/>
          <p:nvPr/>
        </p:nvSpPr>
        <p:spPr>
          <a:xfrm>
            <a:off x="8174056" y="4487177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DESeq2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14A636-D4E5-4D10-57CC-84C7B6E4668F}"/>
              </a:ext>
            </a:extLst>
          </p:cNvPr>
          <p:cNvSpPr txBox="1"/>
          <p:nvPr/>
        </p:nvSpPr>
        <p:spPr>
          <a:xfrm>
            <a:off x="7117601" y="6123543"/>
            <a:ext cx="417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topGO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KEGG,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Reactome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GSEA, etc. 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3BF655B-F8BA-DE04-9E10-A66E1258961E}"/>
              </a:ext>
            </a:extLst>
          </p:cNvPr>
          <p:cNvSpPr/>
          <p:nvPr/>
        </p:nvSpPr>
        <p:spPr>
          <a:xfrm>
            <a:off x="4786865" y="3880521"/>
            <a:ext cx="5241512" cy="206966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A078E3-76C1-2758-0AC8-BCEA1BF082D5}"/>
              </a:ext>
            </a:extLst>
          </p:cNvPr>
          <p:cNvSpPr txBox="1"/>
          <p:nvPr/>
        </p:nvSpPr>
        <p:spPr>
          <a:xfrm>
            <a:off x="10031943" y="4730688"/>
            <a:ext cx="351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5311560-931F-F73C-F2E9-48B1A90BD956}"/>
              </a:ext>
            </a:extLst>
          </p:cNvPr>
          <p:cNvSpPr/>
          <p:nvPr/>
        </p:nvSpPr>
        <p:spPr>
          <a:xfrm>
            <a:off x="4810382" y="1758263"/>
            <a:ext cx="5217994" cy="208519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E5DB63-9AC3-6C92-9E58-5069EA8F110E}"/>
              </a:ext>
            </a:extLst>
          </p:cNvPr>
          <p:cNvSpPr txBox="1"/>
          <p:nvPr/>
        </p:nvSpPr>
        <p:spPr>
          <a:xfrm>
            <a:off x="10028376" y="2565687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Command line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141715-9801-BFB0-4F03-EEA6E085FDE2}"/>
              </a:ext>
            </a:extLst>
          </p:cNvPr>
          <p:cNvSpPr txBox="1"/>
          <p:nvPr/>
        </p:nvSpPr>
        <p:spPr>
          <a:xfrm>
            <a:off x="8174056" y="3960638"/>
            <a:ext cx="185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PCA, Heatmaps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5FA3DBA-B10F-897D-DB3E-C82ECDBDFA1B}"/>
              </a:ext>
            </a:extLst>
          </p:cNvPr>
          <p:cNvSpPr/>
          <p:nvPr/>
        </p:nvSpPr>
        <p:spPr>
          <a:xfrm>
            <a:off x="5251635" y="3957886"/>
            <a:ext cx="2606721" cy="360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Exploratory analysis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4D43A14-741F-0892-A40B-D02D68EB3CB4}"/>
              </a:ext>
            </a:extLst>
          </p:cNvPr>
          <p:cNvCxnSpPr>
            <a:cxnSpLocks/>
            <a:stCxn id="57" idx="2"/>
            <a:endCxn id="14" idx="0"/>
          </p:cNvCxnSpPr>
          <p:nvPr/>
        </p:nvCxnSpPr>
        <p:spPr>
          <a:xfrm>
            <a:off x="6554996" y="4318188"/>
            <a:ext cx="0" cy="167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1A62CA91-9AFF-1507-B4AD-C15AD64271FC}"/>
              </a:ext>
            </a:extLst>
          </p:cNvPr>
          <p:cNvSpPr txBox="1"/>
          <p:nvPr/>
        </p:nvSpPr>
        <p:spPr>
          <a:xfrm>
            <a:off x="8174056" y="554025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GSEA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5A1E017-0E24-0C33-75D4-7DC3192A084E}"/>
              </a:ext>
            </a:extLst>
          </p:cNvPr>
          <p:cNvSpPr txBox="1"/>
          <p:nvPr/>
        </p:nvSpPr>
        <p:spPr>
          <a:xfrm>
            <a:off x="8174056" y="5013716"/>
            <a:ext cx="185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Volcano Plot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5999B90B-353F-836F-E315-DBE164901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646" y="255758"/>
            <a:ext cx="10741152" cy="1132258"/>
          </a:xfrm>
        </p:spPr>
        <p:txBody>
          <a:bodyPr/>
          <a:lstStyle/>
          <a:p>
            <a:pPr algn="l"/>
            <a:r>
              <a:rPr lang="en-US" dirty="0"/>
              <a:t>The standard bulk RNA-seq workflow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7A0F339F-19C4-074D-760E-49F98B1A8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844" y="2569975"/>
            <a:ext cx="2296494" cy="1840574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BC883A28-9815-8D89-49CC-695E272D5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2" y="2880397"/>
            <a:ext cx="1130300" cy="1206500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6271DDA-5137-E3C9-F6D8-7B8A56B950E1}"/>
              </a:ext>
            </a:extLst>
          </p:cNvPr>
          <p:cNvCxnSpPr>
            <a:cxnSpLocks/>
            <a:stCxn id="66" idx="3"/>
          </p:cNvCxnSpPr>
          <p:nvPr/>
        </p:nvCxnSpPr>
        <p:spPr>
          <a:xfrm>
            <a:off x="1303692" y="3483647"/>
            <a:ext cx="4673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E3C1663B-D16D-6D27-DC2F-EFD461EBEDAB}"/>
              </a:ext>
            </a:extLst>
          </p:cNvPr>
          <p:cNvCxnSpPr>
            <a:cxnSpLocks/>
            <a:endCxn id="5" idx="1"/>
          </p:cNvCxnSpPr>
          <p:nvPr/>
        </p:nvCxnSpPr>
        <p:spPr>
          <a:xfrm rot="5400000" flipH="1" flipV="1">
            <a:off x="3722728" y="1961356"/>
            <a:ext cx="1989516" cy="106829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40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1" grpId="0" animBg="1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35756-3103-C0EA-482E-FA25FEFC6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622" y="159103"/>
            <a:ext cx="5157175" cy="770004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Bulk RNA-seq workflow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E946F0-CE8F-E7A8-A0DF-E62674028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305" y="1461775"/>
            <a:ext cx="2161093" cy="16208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6EA241-39EC-234E-4F4D-E30259D1B2C0}"/>
              </a:ext>
            </a:extLst>
          </p:cNvPr>
          <p:cNvSpPr txBox="1"/>
          <p:nvPr/>
        </p:nvSpPr>
        <p:spPr>
          <a:xfrm>
            <a:off x="3773210" y="1165355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Isolate RNA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8F78109A-6037-7B26-B29D-CD0C9DF3E58C}"/>
              </a:ext>
            </a:extLst>
          </p:cNvPr>
          <p:cNvSpPr/>
          <p:nvPr/>
        </p:nvSpPr>
        <p:spPr>
          <a:xfrm>
            <a:off x="2757981" y="1951963"/>
            <a:ext cx="373488" cy="484632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0FFB064-722C-2711-1658-C5D79670AC47}"/>
              </a:ext>
            </a:extLst>
          </p:cNvPr>
          <p:cNvSpPr/>
          <p:nvPr/>
        </p:nvSpPr>
        <p:spPr>
          <a:xfrm>
            <a:off x="5638797" y="1951963"/>
            <a:ext cx="373488" cy="484632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E10D2D-A7D4-31E9-4A5F-4EAC99167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684" y="1668935"/>
            <a:ext cx="1790700" cy="1206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5549AD-AD59-B8FF-7C6A-D0E30967C159}"/>
              </a:ext>
            </a:extLst>
          </p:cNvPr>
          <p:cNvSpPr txBox="1"/>
          <p:nvPr/>
        </p:nvSpPr>
        <p:spPr>
          <a:xfrm>
            <a:off x="6289054" y="1165355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Fragment RNA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DE91F15-1EB1-E4C6-9565-0FBE45C20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7861" y="1505145"/>
            <a:ext cx="1860064" cy="1325563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47C9A983-9E34-95A2-31C0-90EED997478B}"/>
              </a:ext>
            </a:extLst>
          </p:cNvPr>
          <p:cNvSpPr/>
          <p:nvPr/>
        </p:nvSpPr>
        <p:spPr>
          <a:xfrm>
            <a:off x="8260182" y="1951963"/>
            <a:ext cx="373488" cy="484632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3AB24B-880B-65A8-F05F-1CD4BA7219C5}"/>
              </a:ext>
            </a:extLst>
          </p:cNvPr>
          <p:cNvSpPr txBox="1"/>
          <p:nvPr/>
        </p:nvSpPr>
        <p:spPr>
          <a:xfrm>
            <a:off x="9037347" y="1165355"/>
            <a:ext cx="2161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Reverse transcribe to cDNA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77F9B179-A573-DDE6-059E-B0E3120AAB10}"/>
              </a:ext>
            </a:extLst>
          </p:cNvPr>
          <p:cNvSpPr/>
          <p:nvPr/>
        </p:nvSpPr>
        <p:spPr>
          <a:xfrm>
            <a:off x="838200" y="4911593"/>
            <a:ext cx="373488" cy="484632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755FAB-1FC1-97C6-781A-9318F742B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0222" y="4534490"/>
            <a:ext cx="1945539" cy="121863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F77F2DB-0AC6-8EF9-5861-89DA038BBA98}"/>
              </a:ext>
            </a:extLst>
          </p:cNvPr>
          <p:cNvSpPr txBox="1"/>
          <p:nvPr/>
        </p:nvSpPr>
        <p:spPr>
          <a:xfrm>
            <a:off x="1424334" y="3981836"/>
            <a:ext cx="226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Ligate adapters and amplify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C9D3CB4A-16BE-D94C-9A38-9764B7E4E78F}"/>
              </a:ext>
            </a:extLst>
          </p:cNvPr>
          <p:cNvSpPr/>
          <p:nvPr/>
        </p:nvSpPr>
        <p:spPr>
          <a:xfrm>
            <a:off x="3877315" y="4911593"/>
            <a:ext cx="373488" cy="484632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33A032E-8F1A-11C7-D29A-B5BA5FBD75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6743" y="4427859"/>
            <a:ext cx="2393216" cy="15480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2F6E7B9-A87C-4508-C0E6-F644C915C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2903" y="4534490"/>
            <a:ext cx="2180289" cy="1321680"/>
          </a:xfrm>
          <a:prstGeom prst="rect">
            <a:avLst/>
          </a:prstGeom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46A796DD-8264-F0B7-9FAC-45256F15E8BA}"/>
              </a:ext>
            </a:extLst>
          </p:cNvPr>
          <p:cNvSpPr/>
          <p:nvPr/>
        </p:nvSpPr>
        <p:spPr>
          <a:xfrm>
            <a:off x="7298555" y="4959573"/>
            <a:ext cx="373488" cy="484632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5477E0-201E-5126-B023-4D7245C37CCC}"/>
              </a:ext>
            </a:extLst>
          </p:cNvPr>
          <p:cNvSpPr txBox="1"/>
          <p:nvPr/>
        </p:nvSpPr>
        <p:spPr>
          <a:xfrm>
            <a:off x="5320176" y="4055405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Sequence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C288D-7F8C-B0C3-D079-A5C00BD7EC8D}"/>
              </a:ext>
            </a:extLst>
          </p:cNvPr>
          <p:cNvSpPr txBox="1"/>
          <p:nvPr/>
        </p:nvSpPr>
        <p:spPr>
          <a:xfrm>
            <a:off x="8727303" y="4032817"/>
            <a:ext cx="1711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Process reads and align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11D4F25-9BAE-7F5F-899F-45BC2A3DE84A}"/>
              </a:ext>
            </a:extLst>
          </p:cNvPr>
          <p:cNvSpPr/>
          <p:nvPr/>
        </p:nvSpPr>
        <p:spPr>
          <a:xfrm>
            <a:off x="1253481" y="3659002"/>
            <a:ext cx="2568732" cy="2449028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Graphic 32" descr="Badge 1 with solid fill">
            <a:extLst>
              <a:ext uri="{FF2B5EF4-FFF2-40B4-BE49-F238E27FC236}">
                <a16:creationId xmlns:a16="http://schemas.microsoft.com/office/drawing/2014/main" id="{1C907FBE-9548-5243-5D79-C9AB507BBA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12285" y="932228"/>
            <a:ext cx="369332" cy="369332"/>
          </a:xfrm>
          <a:prstGeom prst="rect">
            <a:avLst/>
          </a:prstGeom>
        </p:spPr>
      </p:pic>
      <p:pic>
        <p:nvPicPr>
          <p:cNvPr id="35" name="Graphic 34" descr="Badge with solid fill">
            <a:extLst>
              <a:ext uri="{FF2B5EF4-FFF2-40B4-BE49-F238E27FC236}">
                <a16:creationId xmlns:a16="http://schemas.microsoft.com/office/drawing/2014/main" id="{313E01B9-8045-CB9A-FEF5-A581CF5CD9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75339" y="920143"/>
            <a:ext cx="389519" cy="389519"/>
          </a:xfrm>
          <a:prstGeom prst="rect">
            <a:avLst/>
          </a:prstGeom>
        </p:spPr>
      </p:pic>
      <p:pic>
        <p:nvPicPr>
          <p:cNvPr id="37" name="Graphic 36" descr="Badge 3 with solid fill">
            <a:extLst>
              <a:ext uri="{FF2B5EF4-FFF2-40B4-BE49-F238E27FC236}">
                <a16:creationId xmlns:a16="http://schemas.microsoft.com/office/drawing/2014/main" id="{F5FDC575-4097-CC64-ABD4-205CAE00E8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42015" y="3819075"/>
            <a:ext cx="369332" cy="369332"/>
          </a:xfrm>
          <a:prstGeom prst="rect">
            <a:avLst/>
          </a:prstGeom>
        </p:spPr>
      </p:pic>
      <p:sp>
        <p:nvSpPr>
          <p:cNvPr id="43" name="Right Arrow 42">
            <a:extLst>
              <a:ext uri="{FF2B5EF4-FFF2-40B4-BE49-F238E27FC236}">
                <a16:creationId xmlns:a16="http://schemas.microsoft.com/office/drawing/2014/main" id="{30E923AC-DE58-472B-6F89-7162D7AB1897}"/>
              </a:ext>
            </a:extLst>
          </p:cNvPr>
          <p:cNvSpPr/>
          <p:nvPr/>
        </p:nvSpPr>
        <p:spPr>
          <a:xfrm>
            <a:off x="5943474" y="444511"/>
            <a:ext cx="562567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Library Preparation</a:t>
            </a: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045CA19C-1DB3-7E69-6990-10A028679794}"/>
              </a:ext>
            </a:extLst>
          </p:cNvPr>
          <p:cNvSpPr/>
          <p:nvPr/>
        </p:nvSpPr>
        <p:spPr>
          <a:xfrm>
            <a:off x="794485" y="3179627"/>
            <a:ext cx="308283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Library Preparation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FA912-CD41-2344-6F34-D4E8806FE1B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8601" y="1333420"/>
            <a:ext cx="1577888" cy="168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4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5" grpId="0" animBg="1"/>
      <p:bldP spid="16" grpId="0"/>
      <p:bldP spid="17" grpId="0" animBg="1"/>
      <p:bldP spid="19" grpId="0"/>
      <p:bldP spid="20" grpId="0" animBg="1"/>
      <p:bldP spid="23" grpId="0" animBg="1"/>
      <p:bldP spid="24" grpId="0"/>
      <p:bldP spid="25" grpId="0"/>
      <p:bldP spid="26" grpId="0" animBg="1"/>
      <p:bldP spid="43" grpId="0" animBg="1"/>
      <p:bldP spid="4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CF9C3-4A4D-A040-BCE2-EC699EDF0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288" y="199138"/>
            <a:ext cx="10515600" cy="86820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Barcoding allows for samples to be multiplexed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C67B0C-7CDB-C47A-D8D7-96EB470A9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14" y="1934979"/>
            <a:ext cx="977900" cy="1625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2691DF-C35F-5748-E890-BE24922EB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14" y="4101491"/>
            <a:ext cx="977900" cy="162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8AB759-9D0B-D17F-680C-409B5872C603}"/>
              </a:ext>
            </a:extLst>
          </p:cNvPr>
          <p:cNvSpPr txBox="1"/>
          <p:nvPr/>
        </p:nvSpPr>
        <p:spPr>
          <a:xfrm>
            <a:off x="330685" y="2990181"/>
            <a:ext cx="1172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Sample 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FCA9A1-8971-0529-984F-ADACC4F8D28D}"/>
              </a:ext>
            </a:extLst>
          </p:cNvPr>
          <p:cNvSpPr txBox="1"/>
          <p:nvPr/>
        </p:nvSpPr>
        <p:spPr>
          <a:xfrm>
            <a:off x="330685" y="5124634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Sample B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9C69F6-8D4C-4AC9-267B-F9F71BF66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18831" flipV="1">
            <a:off x="2791987" y="2500443"/>
            <a:ext cx="1509679" cy="2150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F7EE70-2D46-2632-1D1C-1166A1F28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523" y="5094917"/>
            <a:ext cx="1545122" cy="23269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3D21C5A-1703-159C-DFF6-F8689B932030}"/>
              </a:ext>
            </a:extLst>
          </p:cNvPr>
          <p:cNvGrpSpPr/>
          <p:nvPr/>
        </p:nvGrpSpPr>
        <p:grpSpPr>
          <a:xfrm flipV="1">
            <a:off x="1197914" y="2857249"/>
            <a:ext cx="690722" cy="45719"/>
            <a:chOff x="1816100" y="2966792"/>
            <a:chExt cx="912074" cy="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E570E81-2161-179F-E614-0793A06BE7A9}"/>
                </a:ext>
              </a:extLst>
            </p:cNvPr>
            <p:cNvCxnSpPr>
              <a:cxnSpLocks/>
            </p:cNvCxnSpPr>
            <p:nvPr/>
          </p:nvCxnSpPr>
          <p:spPr>
            <a:xfrm>
              <a:off x="1816100" y="2966792"/>
              <a:ext cx="27027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45984AD-C743-8FAD-010D-2E718A4857A5}"/>
                </a:ext>
              </a:extLst>
            </p:cNvPr>
            <p:cNvCxnSpPr>
              <a:cxnSpLocks/>
            </p:cNvCxnSpPr>
            <p:nvPr/>
          </p:nvCxnSpPr>
          <p:spPr>
            <a:xfrm>
              <a:off x="2136998" y="2966792"/>
              <a:ext cx="27027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69EF663-AC96-903F-5FFF-51340127D8B4}"/>
                </a:ext>
              </a:extLst>
            </p:cNvPr>
            <p:cNvCxnSpPr>
              <a:cxnSpLocks/>
            </p:cNvCxnSpPr>
            <p:nvPr/>
          </p:nvCxnSpPr>
          <p:spPr>
            <a:xfrm>
              <a:off x="2457897" y="2966792"/>
              <a:ext cx="27027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0EC386C-305E-52C1-AA97-5395E0D2B939}"/>
              </a:ext>
            </a:extLst>
          </p:cNvPr>
          <p:cNvGrpSpPr/>
          <p:nvPr/>
        </p:nvGrpSpPr>
        <p:grpSpPr>
          <a:xfrm>
            <a:off x="1197914" y="5043635"/>
            <a:ext cx="690722" cy="232699"/>
            <a:chOff x="1816100" y="5179812"/>
            <a:chExt cx="912074" cy="0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C1BAB79-EE1D-8924-4E07-BD168FD45703}"/>
                </a:ext>
              </a:extLst>
            </p:cNvPr>
            <p:cNvCxnSpPr>
              <a:cxnSpLocks/>
            </p:cNvCxnSpPr>
            <p:nvPr/>
          </p:nvCxnSpPr>
          <p:spPr>
            <a:xfrm>
              <a:off x="1816100" y="5179812"/>
              <a:ext cx="27027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55DF8EE-065A-CC6A-D4F4-060599F87104}"/>
                </a:ext>
              </a:extLst>
            </p:cNvPr>
            <p:cNvCxnSpPr>
              <a:cxnSpLocks/>
            </p:cNvCxnSpPr>
            <p:nvPr/>
          </p:nvCxnSpPr>
          <p:spPr>
            <a:xfrm>
              <a:off x="2136998" y="5179812"/>
              <a:ext cx="27027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081802D-E220-61A7-0B3E-0BB67695E999}"/>
                </a:ext>
              </a:extLst>
            </p:cNvPr>
            <p:cNvCxnSpPr>
              <a:cxnSpLocks/>
            </p:cNvCxnSpPr>
            <p:nvPr/>
          </p:nvCxnSpPr>
          <p:spPr>
            <a:xfrm>
              <a:off x="2457897" y="5179812"/>
              <a:ext cx="27027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3C68007F-B3A1-A1FB-AD77-178A6DB1A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11121" flipV="1">
            <a:off x="2797060" y="2978693"/>
            <a:ext cx="1509679" cy="2150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19ED31B-E6F3-E2AE-60B3-FD97FF9B9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23442" flipV="1">
            <a:off x="1804670" y="2575130"/>
            <a:ext cx="1509679" cy="2150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17A8397-2E0F-302E-5248-02358755E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95701" flipV="1">
            <a:off x="2149072" y="3419346"/>
            <a:ext cx="1509679" cy="21501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A6DE8FE-C18E-A678-076D-1E57E9103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43575">
            <a:off x="2065182" y="4760201"/>
            <a:ext cx="1545122" cy="23269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DD20765-D073-7C08-770F-5655E267F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967921">
            <a:off x="3101998" y="5094916"/>
            <a:ext cx="1545122" cy="23269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E242345-C3D1-7673-7085-7B344266B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27198">
            <a:off x="2244561" y="5385158"/>
            <a:ext cx="1545122" cy="23269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2C79CD4-0DDB-D78A-D101-DF70D976E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18831" flipV="1">
            <a:off x="5820697" y="4727404"/>
            <a:ext cx="1509679" cy="2150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5753250-2C81-4086-9456-B575E7C43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286" y="5359399"/>
            <a:ext cx="1545122" cy="23269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247F556-1DB3-C8DA-94A4-D43CCA4CB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11121" flipV="1">
            <a:off x="4901775" y="4240033"/>
            <a:ext cx="1509679" cy="21501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72F5310-CC4C-F88C-96DA-60D7ABA54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23442" flipV="1">
            <a:off x="5319444" y="2844900"/>
            <a:ext cx="1509679" cy="21501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ECA26B8-E339-7DDA-BDC1-7B32C1434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95701" flipV="1">
            <a:off x="5663846" y="3689116"/>
            <a:ext cx="1509679" cy="21501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0D0284A-CFF8-DFBD-81EB-01B550EB9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43575">
            <a:off x="5402382" y="3251181"/>
            <a:ext cx="1545122" cy="23269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9A53207-C241-D53B-98CF-1A77354C5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967921">
            <a:off x="4483995" y="3226031"/>
            <a:ext cx="1545122" cy="23269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0915BD1-BCEA-5C87-8B29-1D893B322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27198">
            <a:off x="4953133" y="5074312"/>
            <a:ext cx="1545122" cy="232699"/>
          </a:xfrm>
          <a:prstGeom prst="rect">
            <a:avLst/>
          </a:prstGeom>
        </p:spPr>
      </p:pic>
      <p:sp>
        <p:nvSpPr>
          <p:cNvPr id="41" name="Right Brace 40">
            <a:extLst>
              <a:ext uri="{FF2B5EF4-FFF2-40B4-BE49-F238E27FC236}">
                <a16:creationId xmlns:a16="http://schemas.microsoft.com/office/drawing/2014/main" id="{1E4E8B7D-4B48-A801-F41E-9BE7689D0727}"/>
              </a:ext>
            </a:extLst>
          </p:cNvPr>
          <p:cNvSpPr/>
          <p:nvPr/>
        </p:nvSpPr>
        <p:spPr>
          <a:xfrm>
            <a:off x="4488431" y="2282068"/>
            <a:ext cx="436821" cy="36388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612913C8-8D86-BDC6-1E79-CAC981CD7938}"/>
              </a:ext>
            </a:extLst>
          </p:cNvPr>
          <p:cNvSpPr/>
          <p:nvPr/>
        </p:nvSpPr>
        <p:spPr>
          <a:xfrm>
            <a:off x="7333617" y="3854606"/>
            <a:ext cx="373488" cy="484632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A941D96-DFE4-A7B9-F2AC-2741ABEA0493}"/>
              </a:ext>
            </a:extLst>
          </p:cNvPr>
          <p:cNvSpPr txBox="1"/>
          <p:nvPr/>
        </p:nvSpPr>
        <p:spPr>
          <a:xfrm>
            <a:off x="708964" y="1017075"/>
            <a:ext cx="38848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Fragment</a:t>
            </a:r>
          </a:p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cDNA</a:t>
            </a:r>
          </a:p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Ligate with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barcoded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adapters &amp; amplify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FA83355-88AF-62F9-B555-B4CA77383399}"/>
              </a:ext>
            </a:extLst>
          </p:cNvPr>
          <p:cNvSpPr txBox="1"/>
          <p:nvPr/>
        </p:nvSpPr>
        <p:spPr>
          <a:xfrm>
            <a:off x="4686301" y="1277646"/>
            <a:ext cx="26475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Pool samples &amp; sequence on the same lane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5DED6E4-45F6-28A3-243B-114B803A1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7706891" y="2784386"/>
            <a:ext cx="1509679" cy="21501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FD4262E-14FF-3C4A-D72A-677A2FB9C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7859291" y="2936786"/>
            <a:ext cx="1509679" cy="21501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493AEF5-E0BB-818C-A676-1D1EBF23A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011691" y="3089186"/>
            <a:ext cx="1509679" cy="21501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4C1339E-5DEC-9BE5-2825-B36A4A3E9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164091" y="3241586"/>
            <a:ext cx="1509679" cy="21501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798527B-B9C5-20A0-80BB-BC38935A8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316491" y="3393986"/>
            <a:ext cx="1509679" cy="21501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6154B83-7104-8C8C-0D2E-DDE00AF50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1448" y="4745803"/>
            <a:ext cx="1545122" cy="23269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1BA1C76-1B5C-AFFB-6536-12360D17A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848" y="4898203"/>
            <a:ext cx="1545122" cy="23269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19994803-6F8D-202D-6C1F-D6D785998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6248" y="5050603"/>
            <a:ext cx="1545122" cy="23269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A9A8815-A97D-DF09-7652-87B9486BD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648" y="5203003"/>
            <a:ext cx="1545122" cy="23269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99696E1-5F9B-5FF6-E98B-4C6F41F90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1048" y="5355403"/>
            <a:ext cx="1545122" cy="23269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B069260-B00B-DC86-44C1-40C163FF47FF}"/>
              </a:ext>
            </a:extLst>
          </p:cNvPr>
          <p:cNvSpPr txBox="1"/>
          <p:nvPr/>
        </p:nvSpPr>
        <p:spPr>
          <a:xfrm>
            <a:off x="7598234" y="1277646"/>
            <a:ext cx="1861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Demultiplex using barcodes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287DA6D9-0EDA-C493-71A0-741B5F0DDA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3216" y="4571755"/>
            <a:ext cx="1824097" cy="110575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899627E3-84DB-ED35-7A8A-C27B9552E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3216" y="2603977"/>
            <a:ext cx="1824097" cy="1105758"/>
          </a:xfrm>
          <a:prstGeom prst="rect">
            <a:avLst/>
          </a:prstGeom>
        </p:spPr>
      </p:pic>
      <p:sp>
        <p:nvSpPr>
          <p:cNvPr id="60" name="Right Arrow 59">
            <a:extLst>
              <a:ext uri="{FF2B5EF4-FFF2-40B4-BE49-F238E27FC236}">
                <a16:creationId xmlns:a16="http://schemas.microsoft.com/office/drawing/2014/main" id="{104472CE-EBAA-6C22-FAEA-F3DC79E1D6C4}"/>
              </a:ext>
            </a:extLst>
          </p:cNvPr>
          <p:cNvSpPr/>
          <p:nvPr/>
        </p:nvSpPr>
        <p:spPr>
          <a:xfrm>
            <a:off x="9920170" y="2845242"/>
            <a:ext cx="373488" cy="484632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7CCBCA43-52F3-2EE5-2B94-FBF7F170A878}"/>
              </a:ext>
            </a:extLst>
          </p:cNvPr>
          <p:cNvSpPr/>
          <p:nvPr/>
        </p:nvSpPr>
        <p:spPr>
          <a:xfrm>
            <a:off x="9915810" y="4948345"/>
            <a:ext cx="373488" cy="484632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E2B5EA3-8EA2-ED9F-C222-0D011FE78C51}"/>
              </a:ext>
            </a:extLst>
          </p:cNvPr>
          <p:cNvSpPr txBox="1"/>
          <p:nvPr/>
        </p:nvSpPr>
        <p:spPr>
          <a:xfrm>
            <a:off x="10091054" y="1277646"/>
            <a:ext cx="1861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Align to transcriptome</a:t>
            </a:r>
          </a:p>
        </p:txBody>
      </p:sp>
    </p:spTree>
    <p:extLst>
      <p:ext uri="{BB962C8B-B14F-4D97-AF65-F5344CB8AC3E}">
        <p14:creationId xmlns:p14="http://schemas.microsoft.com/office/powerpoint/2010/main" val="381261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/>
      <p:bldP spid="44" grpId="0"/>
      <p:bldP spid="56" grpId="0"/>
      <p:bldP spid="60" grpId="0" animBg="1"/>
      <p:bldP spid="61" grpId="0" animBg="1"/>
      <p:bldP spid="6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42D6E-6988-470D-671B-928F948DB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0EF1A1-B386-2F87-39CD-D96CAA5555BD}"/>
              </a:ext>
            </a:extLst>
          </p:cNvPr>
          <p:cNvSpPr/>
          <p:nvPr/>
        </p:nvSpPr>
        <p:spPr>
          <a:xfrm>
            <a:off x="5251635" y="1320596"/>
            <a:ext cx="2606721" cy="360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Raw reads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A0FC47-2781-D69C-C446-8C4D29720C2A}"/>
              </a:ext>
            </a:extLst>
          </p:cNvPr>
          <p:cNvSpPr/>
          <p:nvPr/>
        </p:nvSpPr>
        <p:spPr>
          <a:xfrm>
            <a:off x="5251635" y="1848054"/>
            <a:ext cx="2606721" cy="360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QC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886243-2359-5FF7-94FE-949DFF17325D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6554996" y="1680898"/>
            <a:ext cx="0" cy="167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4882B18-E041-0A27-099E-A5FCF96B60FA}"/>
              </a:ext>
            </a:extLst>
          </p:cNvPr>
          <p:cNvSpPr/>
          <p:nvPr/>
        </p:nvSpPr>
        <p:spPr>
          <a:xfrm>
            <a:off x="5251635" y="2375512"/>
            <a:ext cx="2606721" cy="360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Quality Trimming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BFFD88-20D1-B644-EC27-19C809B72AFD}"/>
              </a:ext>
            </a:extLst>
          </p:cNvPr>
          <p:cNvSpPr/>
          <p:nvPr/>
        </p:nvSpPr>
        <p:spPr>
          <a:xfrm>
            <a:off x="5251635" y="2902970"/>
            <a:ext cx="2606721" cy="360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Alignment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488556-592A-F20B-6B00-D3F4F692B94F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6554996" y="2735814"/>
            <a:ext cx="0" cy="167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18C164A-A8A9-6ED1-FE7D-46D66F093593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6554996" y="2208356"/>
            <a:ext cx="0" cy="167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4BECD10-0719-739E-2DFC-EFA668D5006D}"/>
              </a:ext>
            </a:extLst>
          </p:cNvPr>
          <p:cNvSpPr/>
          <p:nvPr/>
        </p:nvSpPr>
        <p:spPr>
          <a:xfrm>
            <a:off x="5251635" y="3430428"/>
            <a:ext cx="2606721" cy="360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Feature counting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8C6D55F-1DAA-C6EE-8628-3D4098AFB575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>
            <a:off x="6554996" y="3263272"/>
            <a:ext cx="0" cy="167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DBA96A1-FEC4-D023-9271-0D73C6E19DC7}"/>
              </a:ext>
            </a:extLst>
          </p:cNvPr>
          <p:cNvSpPr/>
          <p:nvPr/>
        </p:nvSpPr>
        <p:spPr>
          <a:xfrm>
            <a:off x="5251635" y="4485344"/>
            <a:ext cx="2606721" cy="360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Differential expression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6AE85C-7592-9691-920A-37A88CF57461}"/>
              </a:ext>
            </a:extLst>
          </p:cNvPr>
          <p:cNvCxnSpPr>
            <a:cxnSpLocks/>
            <a:stCxn id="12" idx="2"/>
            <a:endCxn id="57" idx="0"/>
          </p:cNvCxnSpPr>
          <p:nvPr/>
        </p:nvCxnSpPr>
        <p:spPr>
          <a:xfrm>
            <a:off x="6554996" y="3790730"/>
            <a:ext cx="0" cy="167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6B3537C-5F7D-AEAB-6B48-508C465E64DE}"/>
              </a:ext>
            </a:extLst>
          </p:cNvPr>
          <p:cNvSpPr/>
          <p:nvPr/>
        </p:nvSpPr>
        <p:spPr>
          <a:xfrm>
            <a:off x="5251635" y="5012802"/>
            <a:ext cx="2606721" cy="360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DA4FF69-14AA-3A2D-B7C0-DEE21686566B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>
            <a:off x="6554996" y="4845646"/>
            <a:ext cx="0" cy="167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BE24FFF-6641-80D8-6D30-7410800603A4}"/>
              </a:ext>
            </a:extLst>
          </p:cNvPr>
          <p:cNvSpPr/>
          <p:nvPr/>
        </p:nvSpPr>
        <p:spPr>
          <a:xfrm>
            <a:off x="5251635" y="5540257"/>
            <a:ext cx="2606721" cy="360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Pathway analysis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D6ED99-3441-27E1-727A-1747B5FB3D43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>
            <a:off x="6554996" y="5373104"/>
            <a:ext cx="0" cy="1671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438D9FD2-E582-0C73-C983-B209E140E1C2}"/>
              </a:ext>
            </a:extLst>
          </p:cNvPr>
          <p:cNvCxnSpPr>
            <a:cxnSpLocks/>
            <a:stCxn id="8" idx="3"/>
            <a:endCxn id="6" idx="3"/>
          </p:cNvCxnSpPr>
          <p:nvPr/>
        </p:nvCxnSpPr>
        <p:spPr>
          <a:xfrm flipV="1">
            <a:off x="7858356" y="2028205"/>
            <a:ext cx="12700" cy="527458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D96B916-5DAA-3A89-4B01-11960294607C}"/>
              </a:ext>
            </a:extLst>
          </p:cNvPr>
          <p:cNvSpPr txBox="1"/>
          <p:nvPr/>
        </p:nvSpPr>
        <p:spPr>
          <a:xfrm>
            <a:off x="8174056" y="2381021"/>
            <a:ext cx="1507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Trimmomatic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3A286D-E279-DC0D-7061-7CB263565A96}"/>
              </a:ext>
            </a:extLst>
          </p:cNvPr>
          <p:cNvSpPr txBox="1"/>
          <p:nvPr/>
        </p:nvSpPr>
        <p:spPr>
          <a:xfrm>
            <a:off x="8174056" y="1854482"/>
            <a:ext cx="809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fastqc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430364-2F1D-8B48-E1CD-EC73AAD1B5FC}"/>
              </a:ext>
            </a:extLst>
          </p:cNvPr>
          <p:cNvSpPr txBox="1"/>
          <p:nvPr/>
        </p:nvSpPr>
        <p:spPr>
          <a:xfrm>
            <a:off x="8174056" y="2907560"/>
            <a:ext cx="783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0D16BF-EB65-04DD-88EE-6A2429A6DC83}"/>
              </a:ext>
            </a:extLst>
          </p:cNvPr>
          <p:cNvSpPr txBox="1"/>
          <p:nvPr/>
        </p:nvSpPr>
        <p:spPr>
          <a:xfrm>
            <a:off x="8174056" y="343409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RSEM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B3307-8506-52AA-6A70-743D82724505}"/>
              </a:ext>
            </a:extLst>
          </p:cNvPr>
          <p:cNvSpPr txBox="1"/>
          <p:nvPr/>
        </p:nvSpPr>
        <p:spPr>
          <a:xfrm>
            <a:off x="8174056" y="4487177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DESeq2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B2F76F-B64D-582C-67D4-28B413A483A3}"/>
              </a:ext>
            </a:extLst>
          </p:cNvPr>
          <p:cNvSpPr txBox="1"/>
          <p:nvPr/>
        </p:nvSpPr>
        <p:spPr>
          <a:xfrm>
            <a:off x="7117601" y="6123543"/>
            <a:ext cx="417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topGO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KEGG,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Reactome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GSEA, etc.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AEC2F4-B4BB-A458-5290-EE346350CDEF}"/>
              </a:ext>
            </a:extLst>
          </p:cNvPr>
          <p:cNvSpPr txBox="1"/>
          <p:nvPr/>
        </p:nvSpPr>
        <p:spPr>
          <a:xfrm>
            <a:off x="8174056" y="3960638"/>
            <a:ext cx="185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PCA, Heatmaps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08CB6BF-8947-047A-2B5D-EE2642D563E7}"/>
              </a:ext>
            </a:extLst>
          </p:cNvPr>
          <p:cNvSpPr/>
          <p:nvPr/>
        </p:nvSpPr>
        <p:spPr>
          <a:xfrm>
            <a:off x="5251635" y="3957886"/>
            <a:ext cx="2606721" cy="360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Exploratory analysis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2BED076-C094-014F-74D1-E89D892A13C2}"/>
              </a:ext>
            </a:extLst>
          </p:cNvPr>
          <p:cNvCxnSpPr>
            <a:cxnSpLocks/>
            <a:stCxn id="57" idx="2"/>
            <a:endCxn id="14" idx="0"/>
          </p:cNvCxnSpPr>
          <p:nvPr/>
        </p:nvCxnSpPr>
        <p:spPr>
          <a:xfrm>
            <a:off x="6554996" y="4318188"/>
            <a:ext cx="0" cy="167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3832862-00F2-D33F-A39F-3CF722ECE254}"/>
              </a:ext>
            </a:extLst>
          </p:cNvPr>
          <p:cNvSpPr txBox="1"/>
          <p:nvPr/>
        </p:nvSpPr>
        <p:spPr>
          <a:xfrm>
            <a:off x="8174056" y="554025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GSEA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A43F726-BE70-50FB-5908-31F5DAF92D06}"/>
              </a:ext>
            </a:extLst>
          </p:cNvPr>
          <p:cNvSpPr txBox="1"/>
          <p:nvPr/>
        </p:nvSpPr>
        <p:spPr>
          <a:xfrm>
            <a:off x="8174056" y="5013716"/>
            <a:ext cx="185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Volcano Plot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A0884190-E6F8-3078-5CD8-A8E2B8443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646" y="255758"/>
            <a:ext cx="10741152" cy="1132258"/>
          </a:xfrm>
        </p:spPr>
        <p:txBody>
          <a:bodyPr/>
          <a:lstStyle/>
          <a:p>
            <a:pPr algn="l"/>
            <a:r>
              <a:rPr lang="en-US" dirty="0"/>
              <a:t>The standard bulk RNA-seq workflow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3370D9AA-90B0-3D26-6C61-3D5CEA8C7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844" y="2569975"/>
            <a:ext cx="2296494" cy="1840574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EEE6A59-7DCB-7A9A-6547-9EDD2BAAB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2" y="2880397"/>
            <a:ext cx="1130300" cy="1206500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16F33FE-9BD2-42A0-F2F5-5FAB6C94E301}"/>
              </a:ext>
            </a:extLst>
          </p:cNvPr>
          <p:cNvCxnSpPr>
            <a:cxnSpLocks/>
            <a:stCxn id="66" idx="3"/>
          </p:cNvCxnSpPr>
          <p:nvPr/>
        </p:nvCxnSpPr>
        <p:spPr>
          <a:xfrm>
            <a:off x="1303692" y="3483647"/>
            <a:ext cx="4673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B69A8164-F200-E0A5-9665-531E3F2C7CE8}"/>
              </a:ext>
            </a:extLst>
          </p:cNvPr>
          <p:cNvCxnSpPr>
            <a:cxnSpLocks/>
            <a:endCxn id="5" idx="1"/>
          </p:cNvCxnSpPr>
          <p:nvPr/>
        </p:nvCxnSpPr>
        <p:spPr>
          <a:xfrm rot="5400000" flipH="1" flipV="1">
            <a:off x="3722728" y="1961356"/>
            <a:ext cx="1989516" cy="106829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6905EA3-B111-2182-47AA-2D06A0F49867}"/>
              </a:ext>
            </a:extLst>
          </p:cNvPr>
          <p:cNvSpPr/>
          <p:nvPr/>
        </p:nvSpPr>
        <p:spPr>
          <a:xfrm>
            <a:off x="5047488" y="1793629"/>
            <a:ext cx="4779264" cy="1002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60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20015" y="275814"/>
            <a:ext cx="9711459" cy="567443"/>
          </a:xfrm>
        </p:spPr>
        <p:txBody>
          <a:bodyPr/>
          <a:lstStyle/>
          <a:p>
            <a:pPr algn="l"/>
            <a:r>
              <a:rPr lang="en-US" dirty="0" err="1"/>
              <a:t>FastQC</a:t>
            </a:r>
            <a:endParaRPr lang="en-US" dirty="0"/>
          </a:p>
        </p:txBody>
      </p:sp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C65ACFDF-EAD5-6761-A058-D7B9B8A641E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1248505" y="1021822"/>
            <a:ext cx="8454478" cy="481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40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550A3-2968-C486-E4A8-334DCDBDF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105A15-FA4D-E59F-92F7-62D1C0D99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0015" y="275814"/>
            <a:ext cx="9711459" cy="567443"/>
          </a:xfrm>
        </p:spPr>
        <p:txBody>
          <a:bodyPr/>
          <a:lstStyle/>
          <a:p>
            <a:pPr algn="l"/>
            <a:r>
              <a:rPr lang="en-US" dirty="0" err="1"/>
              <a:t>FastQC</a:t>
            </a:r>
            <a:endParaRPr lang="en-US" dirty="0"/>
          </a:p>
        </p:txBody>
      </p:sp>
      <p:pic>
        <p:nvPicPr>
          <p:cNvPr id="5" name="Content Placeholder 11">
            <a:extLst>
              <a:ext uri="{FF2B5EF4-FFF2-40B4-BE49-F238E27FC236}">
                <a16:creationId xmlns:a16="http://schemas.microsoft.com/office/drawing/2014/main" id="{FF07E8E2-EC3F-1128-351F-1C5C739EE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165" y="999917"/>
            <a:ext cx="8872310" cy="501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92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2A8BA-1A8B-2C83-6F65-99FAA17DE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A100C3-A5BA-AF2A-679A-716CFB6BC5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0015" y="275814"/>
            <a:ext cx="9711459" cy="567443"/>
          </a:xfrm>
        </p:spPr>
        <p:txBody>
          <a:bodyPr/>
          <a:lstStyle/>
          <a:p>
            <a:pPr algn="l"/>
            <a:r>
              <a:rPr lang="en-US" dirty="0" err="1"/>
              <a:t>FastQC</a:t>
            </a:r>
            <a:endParaRPr lang="en-US" dirty="0"/>
          </a:p>
        </p:txBody>
      </p:sp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8CD47987-0625-7133-1EBF-9C66974DD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758" y="996477"/>
            <a:ext cx="8689721" cy="486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43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A2376-F255-1C61-5D61-9322AF771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415862-79A3-7EFD-7DC5-50D9BAED4D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0015" y="275814"/>
            <a:ext cx="9711459" cy="567443"/>
          </a:xfrm>
        </p:spPr>
        <p:txBody>
          <a:bodyPr/>
          <a:lstStyle/>
          <a:p>
            <a:pPr algn="l"/>
            <a:r>
              <a:rPr lang="en-US" dirty="0" err="1"/>
              <a:t>FastQC</a:t>
            </a:r>
            <a:endParaRPr lang="en-US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563A6366-EE25-28CA-F122-ABE85173F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528" y="877011"/>
            <a:ext cx="9018829" cy="510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51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6846B-3600-3F77-D87D-2D371F181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E1D42FE-8422-0375-AE8A-F155AF47582F}"/>
              </a:ext>
            </a:extLst>
          </p:cNvPr>
          <p:cNvSpPr/>
          <p:nvPr/>
        </p:nvSpPr>
        <p:spPr>
          <a:xfrm>
            <a:off x="5251635" y="1320596"/>
            <a:ext cx="2606721" cy="360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Raw reads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CD6BB0-617F-3485-A4F2-DF91E31F6D34}"/>
              </a:ext>
            </a:extLst>
          </p:cNvPr>
          <p:cNvSpPr/>
          <p:nvPr/>
        </p:nvSpPr>
        <p:spPr>
          <a:xfrm>
            <a:off x="5251635" y="1848054"/>
            <a:ext cx="2606721" cy="360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QC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72B8666-BF7D-40BD-63F3-006F96932E86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6554996" y="1680898"/>
            <a:ext cx="0" cy="167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8EA5536-C6D2-87EC-9973-75D4657D402F}"/>
              </a:ext>
            </a:extLst>
          </p:cNvPr>
          <p:cNvSpPr/>
          <p:nvPr/>
        </p:nvSpPr>
        <p:spPr>
          <a:xfrm>
            <a:off x="5251635" y="2375512"/>
            <a:ext cx="2606721" cy="360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Quality Trimming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C9F8BC-1E5C-51FD-D8F9-A89E8F355647}"/>
              </a:ext>
            </a:extLst>
          </p:cNvPr>
          <p:cNvSpPr/>
          <p:nvPr/>
        </p:nvSpPr>
        <p:spPr>
          <a:xfrm>
            <a:off x="5251635" y="2902970"/>
            <a:ext cx="2606721" cy="360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Alignment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3E8643-DE2F-93EC-BB0B-58531A4915A0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6554996" y="2735814"/>
            <a:ext cx="0" cy="167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EF86DC-0DCB-57E9-82FF-6FEAA51D0FE4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6554996" y="2208356"/>
            <a:ext cx="0" cy="167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D9F97-BF92-CCD8-8049-579FCB05FAB2}"/>
              </a:ext>
            </a:extLst>
          </p:cNvPr>
          <p:cNvSpPr/>
          <p:nvPr/>
        </p:nvSpPr>
        <p:spPr>
          <a:xfrm>
            <a:off x="5251635" y="3430428"/>
            <a:ext cx="2606721" cy="360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Feature counting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E7802B-127F-5F6E-87EA-12560F7F2055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>
            <a:off x="6554996" y="3263272"/>
            <a:ext cx="0" cy="167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0D4461D-E363-D4DA-B753-0A36B22A50C8}"/>
              </a:ext>
            </a:extLst>
          </p:cNvPr>
          <p:cNvSpPr/>
          <p:nvPr/>
        </p:nvSpPr>
        <p:spPr>
          <a:xfrm>
            <a:off x="5251635" y="4485344"/>
            <a:ext cx="2606721" cy="360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Differential expression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221EA3-96B7-425E-AE21-1B0BE329107C}"/>
              </a:ext>
            </a:extLst>
          </p:cNvPr>
          <p:cNvCxnSpPr>
            <a:cxnSpLocks/>
            <a:stCxn id="12" idx="2"/>
            <a:endCxn id="57" idx="0"/>
          </p:cNvCxnSpPr>
          <p:nvPr/>
        </p:nvCxnSpPr>
        <p:spPr>
          <a:xfrm>
            <a:off x="6554996" y="3790730"/>
            <a:ext cx="0" cy="167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4A66547-7E2F-5A07-3A79-66ACB976106C}"/>
              </a:ext>
            </a:extLst>
          </p:cNvPr>
          <p:cNvSpPr/>
          <p:nvPr/>
        </p:nvSpPr>
        <p:spPr>
          <a:xfrm>
            <a:off x="5251635" y="5012802"/>
            <a:ext cx="2606721" cy="360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75CC2D2-22B7-3B51-B374-C504F98C1C26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>
            <a:off x="6554996" y="4845646"/>
            <a:ext cx="0" cy="167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75B83E3-C17B-580C-1F30-1D9C91AEF922}"/>
              </a:ext>
            </a:extLst>
          </p:cNvPr>
          <p:cNvSpPr/>
          <p:nvPr/>
        </p:nvSpPr>
        <p:spPr>
          <a:xfrm>
            <a:off x="5251635" y="5540257"/>
            <a:ext cx="2606721" cy="360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Pathway analysis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963B82-E2E4-2FE4-64B6-D9149CEF9257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>
            <a:off x="6554996" y="5373104"/>
            <a:ext cx="0" cy="1671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ECDEC2D-3383-7EC5-313D-0151BD42EF0A}"/>
              </a:ext>
            </a:extLst>
          </p:cNvPr>
          <p:cNvCxnSpPr>
            <a:cxnSpLocks/>
            <a:stCxn id="8" idx="3"/>
            <a:endCxn id="6" idx="3"/>
          </p:cNvCxnSpPr>
          <p:nvPr/>
        </p:nvCxnSpPr>
        <p:spPr>
          <a:xfrm flipV="1">
            <a:off x="7858356" y="2028205"/>
            <a:ext cx="12700" cy="527458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27FBE13-3CCB-8FE7-DEA3-0757F7195BB9}"/>
              </a:ext>
            </a:extLst>
          </p:cNvPr>
          <p:cNvSpPr txBox="1"/>
          <p:nvPr/>
        </p:nvSpPr>
        <p:spPr>
          <a:xfrm>
            <a:off x="8174056" y="2381021"/>
            <a:ext cx="1507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Trimmomatic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44FB9F-6ED1-5B23-481F-44FF9AED9A60}"/>
              </a:ext>
            </a:extLst>
          </p:cNvPr>
          <p:cNvSpPr txBox="1"/>
          <p:nvPr/>
        </p:nvSpPr>
        <p:spPr>
          <a:xfrm>
            <a:off x="8174056" y="1854482"/>
            <a:ext cx="809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fastqc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D9AEE1-0619-B573-ED62-E0569B245E8B}"/>
              </a:ext>
            </a:extLst>
          </p:cNvPr>
          <p:cNvSpPr txBox="1"/>
          <p:nvPr/>
        </p:nvSpPr>
        <p:spPr>
          <a:xfrm>
            <a:off x="8174056" y="2907560"/>
            <a:ext cx="783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07F269-2FA0-5AA6-E5B0-E1BE2737998E}"/>
              </a:ext>
            </a:extLst>
          </p:cNvPr>
          <p:cNvSpPr txBox="1"/>
          <p:nvPr/>
        </p:nvSpPr>
        <p:spPr>
          <a:xfrm>
            <a:off x="8174056" y="343409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RSEM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06B128-3F9F-049D-F89D-3492954D395A}"/>
              </a:ext>
            </a:extLst>
          </p:cNvPr>
          <p:cNvSpPr txBox="1"/>
          <p:nvPr/>
        </p:nvSpPr>
        <p:spPr>
          <a:xfrm>
            <a:off x="8174056" y="4487177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DESeq2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1E1286-5738-58D4-F623-9E9AEAB76D94}"/>
              </a:ext>
            </a:extLst>
          </p:cNvPr>
          <p:cNvSpPr txBox="1"/>
          <p:nvPr/>
        </p:nvSpPr>
        <p:spPr>
          <a:xfrm>
            <a:off x="7117601" y="6123543"/>
            <a:ext cx="417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topGO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KEGG,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Reactome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GSEA, etc.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53953E-A279-7A1C-8312-815E12D69250}"/>
              </a:ext>
            </a:extLst>
          </p:cNvPr>
          <p:cNvSpPr txBox="1"/>
          <p:nvPr/>
        </p:nvSpPr>
        <p:spPr>
          <a:xfrm>
            <a:off x="8174056" y="3960638"/>
            <a:ext cx="185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PCA, Heatmaps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DA32B73-6747-2F6E-43B0-7C0F0CFB5445}"/>
              </a:ext>
            </a:extLst>
          </p:cNvPr>
          <p:cNvSpPr/>
          <p:nvPr/>
        </p:nvSpPr>
        <p:spPr>
          <a:xfrm>
            <a:off x="5251635" y="3957886"/>
            <a:ext cx="2606721" cy="360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Exploratory analysis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44EA520-B746-2043-0AE8-DFF2C0431E9C}"/>
              </a:ext>
            </a:extLst>
          </p:cNvPr>
          <p:cNvCxnSpPr>
            <a:cxnSpLocks/>
            <a:stCxn id="57" idx="2"/>
            <a:endCxn id="14" idx="0"/>
          </p:cNvCxnSpPr>
          <p:nvPr/>
        </p:nvCxnSpPr>
        <p:spPr>
          <a:xfrm>
            <a:off x="6554996" y="4318188"/>
            <a:ext cx="0" cy="167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27983CE-076B-7C16-1AAE-688FABB2998B}"/>
              </a:ext>
            </a:extLst>
          </p:cNvPr>
          <p:cNvSpPr txBox="1"/>
          <p:nvPr/>
        </p:nvSpPr>
        <p:spPr>
          <a:xfrm>
            <a:off x="8174056" y="554025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GSEA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31879E2-B12E-47E6-A172-28229B01A75F}"/>
              </a:ext>
            </a:extLst>
          </p:cNvPr>
          <p:cNvSpPr txBox="1"/>
          <p:nvPr/>
        </p:nvSpPr>
        <p:spPr>
          <a:xfrm>
            <a:off x="8174056" y="5013716"/>
            <a:ext cx="185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Volcano Plot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2594EBA8-34C1-B427-9D74-00B21DBA2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646" y="255758"/>
            <a:ext cx="10741152" cy="1132258"/>
          </a:xfrm>
        </p:spPr>
        <p:txBody>
          <a:bodyPr/>
          <a:lstStyle/>
          <a:p>
            <a:pPr algn="l"/>
            <a:r>
              <a:rPr lang="en-US" dirty="0"/>
              <a:t>The standard bulk RNA-seq workflow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EBBA0916-97EE-2254-9663-5D71C3192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844" y="2569975"/>
            <a:ext cx="2296494" cy="1840574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CBA56F29-71AC-4135-A08C-A9F42EF1E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2" y="2880397"/>
            <a:ext cx="1130300" cy="1206500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FE226DD-09FA-C912-A357-5C624C59FF07}"/>
              </a:ext>
            </a:extLst>
          </p:cNvPr>
          <p:cNvCxnSpPr>
            <a:cxnSpLocks/>
            <a:stCxn id="66" idx="3"/>
          </p:cNvCxnSpPr>
          <p:nvPr/>
        </p:nvCxnSpPr>
        <p:spPr>
          <a:xfrm>
            <a:off x="1303692" y="3483647"/>
            <a:ext cx="4673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20320A3A-A1A6-6DFC-B60D-5728B38906BE}"/>
              </a:ext>
            </a:extLst>
          </p:cNvPr>
          <p:cNvCxnSpPr>
            <a:cxnSpLocks/>
            <a:endCxn id="5" idx="1"/>
          </p:cNvCxnSpPr>
          <p:nvPr/>
        </p:nvCxnSpPr>
        <p:spPr>
          <a:xfrm rot="5400000" flipH="1" flipV="1">
            <a:off x="3722728" y="1961356"/>
            <a:ext cx="1989516" cy="106829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2907337-1D0A-D068-FA5D-CE73F1BAAE83}"/>
              </a:ext>
            </a:extLst>
          </p:cNvPr>
          <p:cNvSpPr/>
          <p:nvPr/>
        </p:nvSpPr>
        <p:spPr>
          <a:xfrm>
            <a:off x="5047488" y="2805401"/>
            <a:ext cx="4779264" cy="5631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514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22350" y="443019"/>
            <a:ext cx="9711459" cy="567443"/>
          </a:xfrm>
        </p:spPr>
        <p:txBody>
          <a:bodyPr/>
          <a:lstStyle/>
          <a:p>
            <a:r>
              <a:rPr lang="en-US" dirty="0"/>
              <a:t>Quick introduction to the workshop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1022349" y="1248617"/>
            <a:ext cx="10514121" cy="2180384"/>
          </a:xfrm>
        </p:spPr>
        <p:txBody>
          <a:bodyPr/>
          <a:lstStyle/>
          <a:p>
            <a:r>
              <a:rPr lang="en-US" sz="2000" b="1" dirty="0"/>
              <a:t>About me</a:t>
            </a:r>
          </a:p>
          <a:p>
            <a:pPr lvl="1"/>
            <a:r>
              <a:rPr lang="en-US" sz="2000" b="1" dirty="0"/>
              <a:t>Assistant Research Scientist in Molecular &amp; Integrative Physiology</a:t>
            </a:r>
          </a:p>
          <a:p>
            <a:pPr lvl="1"/>
            <a:r>
              <a:rPr lang="en-US" sz="2000" b="1" dirty="0"/>
              <a:t>Bioinformatics Lead for the Rogel and Blondy Center for Pancreatic Cancer</a:t>
            </a:r>
          </a:p>
          <a:p>
            <a:pPr lvl="1"/>
            <a:r>
              <a:rPr lang="en-US" sz="2000" b="1" dirty="0"/>
              <a:t>PhD in Biochemistry &amp; Molecular Biology </a:t>
            </a:r>
          </a:p>
          <a:p>
            <a:pPr lvl="2"/>
            <a:r>
              <a:rPr lang="en-US" sz="2000" dirty="0"/>
              <a:t>University of Louisville</a:t>
            </a:r>
          </a:p>
          <a:p>
            <a:pPr lvl="1"/>
            <a:r>
              <a:rPr lang="en-US" sz="2000" b="1" dirty="0"/>
              <a:t>At University of Michigan since 2013</a:t>
            </a:r>
          </a:p>
          <a:p>
            <a:pPr lvl="2"/>
            <a:r>
              <a:rPr lang="en-US" sz="2000" dirty="0"/>
              <a:t>Postdoc with Yali Dou</a:t>
            </a:r>
          </a:p>
          <a:p>
            <a:pPr lvl="3"/>
            <a:r>
              <a:rPr lang="en-US" dirty="0"/>
              <a:t>Epigenetics and Transcriptional Regulation</a:t>
            </a:r>
          </a:p>
          <a:p>
            <a:pPr lvl="2"/>
            <a:r>
              <a:rPr lang="en-US" sz="2000" dirty="0"/>
              <a:t>Research Investigator with Kathy Gallagher</a:t>
            </a:r>
          </a:p>
          <a:p>
            <a:pPr lvl="3"/>
            <a:r>
              <a:rPr lang="en-US" dirty="0"/>
              <a:t>Epigenetic regulation of immunity</a:t>
            </a:r>
          </a:p>
          <a:p>
            <a:pPr lvl="2"/>
            <a:r>
              <a:rPr lang="en-US" sz="2000" dirty="0"/>
              <a:t>Bioinformatics Scientist at Advaita</a:t>
            </a:r>
          </a:p>
          <a:p>
            <a:pPr lvl="1"/>
            <a:endParaRPr lang="en-US" sz="2000" b="1" dirty="0"/>
          </a:p>
          <a:p>
            <a:pPr lvl="1"/>
            <a:endParaRPr lang="en-US" sz="2000" b="1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22081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971E27-732B-B04D-7166-239F824E91E3}"/>
              </a:ext>
            </a:extLst>
          </p:cNvPr>
          <p:cNvSpPr/>
          <p:nvPr/>
        </p:nvSpPr>
        <p:spPr>
          <a:xfrm>
            <a:off x="989374" y="1769452"/>
            <a:ext cx="432048" cy="8304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C13334-D077-6C49-1555-A1522A37CE77}"/>
              </a:ext>
            </a:extLst>
          </p:cNvPr>
          <p:cNvSpPr/>
          <p:nvPr/>
        </p:nvSpPr>
        <p:spPr>
          <a:xfrm>
            <a:off x="1538434" y="1724821"/>
            <a:ext cx="432048" cy="8304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A55F53-288C-258B-8A12-F817DECBCBF9}"/>
              </a:ext>
            </a:extLst>
          </p:cNvPr>
          <p:cNvSpPr/>
          <p:nvPr/>
        </p:nvSpPr>
        <p:spPr>
          <a:xfrm>
            <a:off x="2087494" y="1807864"/>
            <a:ext cx="432048" cy="8304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466919-9D5B-70D0-81A3-F37433E7B705}"/>
              </a:ext>
            </a:extLst>
          </p:cNvPr>
          <p:cNvSpPr/>
          <p:nvPr/>
        </p:nvSpPr>
        <p:spPr>
          <a:xfrm>
            <a:off x="1116560" y="1968895"/>
            <a:ext cx="432048" cy="8304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156F17-EF0C-F7BB-EA28-5349154E7D08}"/>
              </a:ext>
            </a:extLst>
          </p:cNvPr>
          <p:cNvSpPr/>
          <p:nvPr/>
        </p:nvSpPr>
        <p:spPr>
          <a:xfrm>
            <a:off x="1661389" y="1940972"/>
            <a:ext cx="432048" cy="8304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92B035-AFA1-5DA1-40FD-771BF0BA04A3}"/>
              </a:ext>
            </a:extLst>
          </p:cNvPr>
          <p:cNvSpPr/>
          <p:nvPr/>
        </p:nvSpPr>
        <p:spPr>
          <a:xfrm>
            <a:off x="2206220" y="2003272"/>
            <a:ext cx="432048" cy="8304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7F3F68-6DD6-4740-194D-A189676E9D93}"/>
              </a:ext>
            </a:extLst>
          </p:cNvPr>
          <p:cNvSpPr/>
          <p:nvPr/>
        </p:nvSpPr>
        <p:spPr>
          <a:xfrm>
            <a:off x="983432" y="2178677"/>
            <a:ext cx="432048" cy="8304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661145-2B4C-FBC4-7009-6B18C29AD712}"/>
              </a:ext>
            </a:extLst>
          </p:cNvPr>
          <p:cNvSpPr/>
          <p:nvPr/>
        </p:nvSpPr>
        <p:spPr>
          <a:xfrm>
            <a:off x="1532492" y="2134047"/>
            <a:ext cx="432048" cy="8304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D9FC504-C082-E195-22AE-DD45227C398E}"/>
              </a:ext>
            </a:extLst>
          </p:cNvPr>
          <p:cNvSpPr/>
          <p:nvPr/>
        </p:nvSpPr>
        <p:spPr>
          <a:xfrm>
            <a:off x="2081552" y="2217089"/>
            <a:ext cx="432048" cy="8304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7C2D0BA-081C-377B-D4E3-B3103B255890}"/>
              </a:ext>
            </a:extLst>
          </p:cNvPr>
          <p:cNvSpPr/>
          <p:nvPr/>
        </p:nvSpPr>
        <p:spPr>
          <a:xfrm>
            <a:off x="2422244" y="1617203"/>
            <a:ext cx="432048" cy="8304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F34BB10-2CF5-E096-9C45-07703FF853DE}"/>
              </a:ext>
            </a:extLst>
          </p:cNvPr>
          <p:cNvSpPr/>
          <p:nvPr/>
        </p:nvSpPr>
        <p:spPr>
          <a:xfrm>
            <a:off x="1655446" y="2350197"/>
            <a:ext cx="432048" cy="8304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3BB483-26A8-463C-61CC-AC0A4D48F599}"/>
              </a:ext>
            </a:extLst>
          </p:cNvPr>
          <p:cNvSpPr/>
          <p:nvPr/>
        </p:nvSpPr>
        <p:spPr>
          <a:xfrm>
            <a:off x="2638268" y="2210837"/>
            <a:ext cx="432048" cy="8304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F26DB4-7F06-7598-1E84-0424815D672F}"/>
              </a:ext>
            </a:extLst>
          </p:cNvPr>
          <p:cNvSpPr/>
          <p:nvPr/>
        </p:nvSpPr>
        <p:spPr>
          <a:xfrm>
            <a:off x="2670849" y="1849385"/>
            <a:ext cx="432048" cy="8304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D6157F8-BA4E-AC9E-D529-883F9FE06204}"/>
              </a:ext>
            </a:extLst>
          </p:cNvPr>
          <p:cNvSpPr/>
          <p:nvPr/>
        </p:nvSpPr>
        <p:spPr>
          <a:xfrm>
            <a:off x="3221622" y="1894861"/>
            <a:ext cx="432048" cy="8304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97E5C5A-0896-2394-E980-C00AECFDD0F3}"/>
              </a:ext>
            </a:extLst>
          </p:cNvPr>
          <p:cNvSpPr/>
          <p:nvPr/>
        </p:nvSpPr>
        <p:spPr>
          <a:xfrm>
            <a:off x="2789574" y="2044793"/>
            <a:ext cx="432048" cy="8304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EB3A9C4-89EE-9CB7-1505-CB1CE5DB8E60}"/>
              </a:ext>
            </a:extLst>
          </p:cNvPr>
          <p:cNvGrpSpPr/>
          <p:nvPr/>
        </p:nvGrpSpPr>
        <p:grpSpPr>
          <a:xfrm>
            <a:off x="4137045" y="1772815"/>
            <a:ext cx="7200794" cy="792088"/>
            <a:chOff x="3403254" y="1720295"/>
            <a:chExt cx="5277414" cy="47174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FE8F4A1-CAAE-F195-2D03-991A3A00FD85}"/>
                </a:ext>
              </a:extLst>
            </p:cNvPr>
            <p:cNvSpPr/>
            <p:nvPr/>
          </p:nvSpPr>
          <p:spPr>
            <a:xfrm>
              <a:off x="3660612" y="1859812"/>
              <a:ext cx="5020056" cy="83042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ACEBE33-98BB-C0C4-0E22-D520EA5E0B90}"/>
                </a:ext>
              </a:extLst>
            </p:cNvPr>
            <p:cNvSpPr txBox="1"/>
            <p:nvPr/>
          </p:nvSpPr>
          <p:spPr>
            <a:xfrm>
              <a:off x="3403254" y="1720295"/>
              <a:ext cx="145139" cy="2199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C60F230-F35B-4B01-FC01-E7931E6F6EFB}"/>
                </a:ext>
              </a:extLst>
            </p:cNvPr>
            <p:cNvCxnSpPr>
              <a:cxnSpLocks/>
            </p:cNvCxnSpPr>
            <p:nvPr/>
          </p:nvCxnSpPr>
          <p:spPr>
            <a:xfrm>
              <a:off x="3995936" y="1835204"/>
              <a:ext cx="0" cy="142699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EE76E99-3CAF-7A6F-2CA0-31687667576A}"/>
                </a:ext>
              </a:extLst>
            </p:cNvPr>
            <p:cNvCxnSpPr>
              <a:cxnSpLocks/>
            </p:cNvCxnSpPr>
            <p:nvPr/>
          </p:nvCxnSpPr>
          <p:spPr>
            <a:xfrm>
              <a:off x="5076056" y="1835204"/>
              <a:ext cx="0" cy="142699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ACE0F27-85A6-7CF4-9CDA-1ADA1DF0FCE8}"/>
                </a:ext>
              </a:extLst>
            </p:cNvPr>
            <p:cNvCxnSpPr>
              <a:cxnSpLocks/>
            </p:cNvCxnSpPr>
            <p:nvPr/>
          </p:nvCxnSpPr>
          <p:spPr>
            <a:xfrm>
              <a:off x="6588224" y="1835204"/>
              <a:ext cx="0" cy="142699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5C04EFF-2C33-4D9B-F628-6B5CCC50BCC3}"/>
                </a:ext>
              </a:extLst>
            </p:cNvPr>
            <p:cNvCxnSpPr>
              <a:cxnSpLocks/>
            </p:cNvCxnSpPr>
            <p:nvPr/>
          </p:nvCxnSpPr>
          <p:spPr>
            <a:xfrm>
              <a:off x="8460432" y="1835204"/>
              <a:ext cx="0" cy="142699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3BE36B4-0526-6DBE-EB57-EAB000FD4AC1}"/>
                </a:ext>
              </a:extLst>
            </p:cNvPr>
            <p:cNvSpPr txBox="1"/>
            <p:nvPr/>
          </p:nvSpPr>
          <p:spPr>
            <a:xfrm>
              <a:off x="4228505" y="1915038"/>
              <a:ext cx="615874" cy="276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exon 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566CD01-B9D0-84A3-CFD8-D9A8CF440EF3}"/>
                </a:ext>
              </a:extLst>
            </p:cNvPr>
            <p:cNvSpPr txBox="1"/>
            <p:nvPr/>
          </p:nvSpPr>
          <p:spPr>
            <a:xfrm>
              <a:off x="7302616" y="1915038"/>
              <a:ext cx="779381" cy="276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exon n+1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77971F6B-365D-B5D0-B743-5343AA8E7B27}"/>
              </a:ext>
            </a:extLst>
          </p:cNvPr>
          <p:cNvSpPr txBox="1"/>
          <p:nvPr/>
        </p:nvSpPr>
        <p:spPr>
          <a:xfrm>
            <a:off x="1225951" y="1329369"/>
            <a:ext cx="1986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Reads from experiment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F4A1A5B-588A-5761-0507-D10DA7760ABC}"/>
              </a:ext>
            </a:extLst>
          </p:cNvPr>
          <p:cNvSpPr txBox="1"/>
          <p:nvPr/>
        </p:nvSpPr>
        <p:spPr>
          <a:xfrm>
            <a:off x="7033515" y="1366480"/>
            <a:ext cx="1638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Reference genome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789840-9B56-6BE9-80E7-51A1C8C4F93C}"/>
              </a:ext>
            </a:extLst>
          </p:cNvPr>
          <p:cNvGrpSpPr/>
          <p:nvPr/>
        </p:nvGrpSpPr>
        <p:grpSpPr>
          <a:xfrm>
            <a:off x="2135569" y="4385645"/>
            <a:ext cx="7787719" cy="1775760"/>
            <a:chOff x="2135569" y="4385645"/>
            <a:chExt cx="7787719" cy="1775760"/>
          </a:xfrm>
        </p:grpSpPr>
        <p:sp>
          <p:nvSpPr>
            <p:cNvPr id="159800" name="Rectangle 159799">
              <a:extLst>
                <a:ext uri="{FF2B5EF4-FFF2-40B4-BE49-F238E27FC236}">
                  <a16:creationId xmlns:a16="http://schemas.microsoft.com/office/drawing/2014/main" id="{C5CDBA12-332A-8931-ADAF-57D9F4681181}"/>
                </a:ext>
              </a:extLst>
            </p:cNvPr>
            <p:cNvSpPr/>
            <p:nvPr/>
          </p:nvSpPr>
          <p:spPr>
            <a:xfrm>
              <a:off x="2135569" y="4993310"/>
              <a:ext cx="4621513" cy="116809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9777" name="Straight Connector 159776">
              <a:extLst>
                <a:ext uri="{FF2B5EF4-FFF2-40B4-BE49-F238E27FC236}">
                  <a16:creationId xmlns:a16="http://schemas.microsoft.com/office/drawing/2014/main" id="{3EE886B0-264C-A0EE-553D-823A9ADB47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3371" y="4385645"/>
              <a:ext cx="1396820" cy="596030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9778" name="Straight Connector 159777">
              <a:extLst>
                <a:ext uri="{FF2B5EF4-FFF2-40B4-BE49-F238E27FC236}">
                  <a16:creationId xmlns:a16="http://schemas.microsoft.com/office/drawing/2014/main" id="{BA9AD27B-CF9F-8306-7C41-D5644F6810CA}"/>
                </a:ext>
              </a:extLst>
            </p:cNvPr>
            <p:cNvCxnSpPr>
              <a:cxnSpLocks/>
            </p:cNvCxnSpPr>
            <p:nvPr/>
          </p:nvCxnSpPr>
          <p:spPr>
            <a:xfrm>
              <a:off x="4819399" y="4385645"/>
              <a:ext cx="1780656" cy="596030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59787" name="TextBox 159786">
              <a:extLst>
                <a:ext uri="{FF2B5EF4-FFF2-40B4-BE49-F238E27FC236}">
                  <a16:creationId xmlns:a16="http://schemas.microsoft.com/office/drawing/2014/main" id="{EB2C4384-D1BC-505B-B634-94139BE0066D}"/>
                </a:ext>
              </a:extLst>
            </p:cNvPr>
            <p:cNvSpPr txBox="1"/>
            <p:nvPr/>
          </p:nvSpPr>
          <p:spPr>
            <a:xfrm>
              <a:off x="2226547" y="5579789"/>
              <a:ext cx="40854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ighlight>
                    <a:srgbClr val="C0C0C0"/>
                  </a:highlight>
                </a:rPr>
                <a:t>GATCAGCAACGTACCGCCAGATCCGGGAACATACCATACGA</a:t>
              </a:r>
            </a:p>
          </p:txBody>
        </p:sp>
        <p:sp>
          <p:nvSpPr>
            <p:cNvPr id="159798" name="TextBox 159797">
              <a:extLst>
                <a:ext uri="{FF2B5EF4-FFF2-40B4-BE49-F238E27FC236}">
                  <a16:creationId xmlns:a16="http://schemas.microsoft.com/office/drawing/2014/main" id="{6E2013B6-0A49-56DD-5F0F-901DD1CA198E}"/>
                </a:ext>
              </a:extLst>
            </p:cNvPr>
            <p:cNvSpPr txBox="1"/>
            <p:nvPr/>
          </p:nvSpPr>
          <p:spPr>
            <a:xfrm>
              <a:off x="2411325" y="5376452"/>
              <a:ext cx="13115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highlight>
                    <a:srgbClr val="0000FF"/>
                  </a:highlight>
                </a:rPr>
                <a:t>TCAGCAACGTAC</a:t>
              </a:r>
            </a:p>
          </p:txBody>
        </p:sp>
        <p:sp>
          <p:nvSpPr>
            <p:cNvPr id="159799" name="TextBox 159798">
              <a:extLst>
                <a:ext uri="{FF2B5EF4-FFF2-40B4-BE49-F238E27FC236}">
                  <a16:creationId xmlns:a16="http://schemas.microsoft.com/office/drawing/2014/main" id="{09D57CBA-988A-EE0C-6DBD-92388DF36ECF}"/>
                </a:ext>
              </a:extLst>
            </p:cNvPr>
            <p:cNvSpPr txBox="1"/>
            <p:nvPr/>
          </p:nvSpPr>
          <p:spPr>
            <a:xfrm>
              <a:off x="4799856" y="5376452"/>
              <a:ext cx="14401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highlight>
                    <a:srgbClr val="0000FF"/>
                  </a:highlight>
                </a:rPr>
                <a:t>AACATACCATAC</a:t>
              </a:r>
            </a:p>
          </p:txBody>
        </p:sp>
        <p:cxnSp>
          <p:nvCxnSpPr>
            <p:cNvPr id="159801" name="Straight Connector 159800">
              <a:extLst>
                <a:ext uri="{FF2B5EF4-FFF2-40B4-BE49-F238E27FC236}">
                  <a16:creationId xmlns:a16="http://schemas.microsoft.com/office/drawing/2014/main" id="{9D99EA80-4C5D-5D9F-9FF1-6A964985348C}"/>
                </a:ext>
              </a:extLst>
            </p:cNvPr>
            <p:cNvCxnSpPr>
              <a:cxnSpLocks/>
            </p:cNvCxnSpPr>
            <p:nvPr/>
          </p:nvCxnSpPr>
          <p:spPr>
            <a:xfrm>
              <a:off x="2495599" y="5095833"/>
              <a:ext cx="0" cy="717431"/>
            </a:xfrm>
            <a:prstGeom prst="line">
              <a:avLst/>
            </a:prstGeom>
            <a:ln>
              <a:solidFill>
                <a:schemeClr val="bg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9804" name="Straight Connector 159803">
              <a:extLst>
                <a:ext uri="{FF2B5EF4-FFF2-40B4-BE49-F238E27FC236}">
                  <a16:creationId xmlns:a16="http://schemas.microsoft.com/office/drawing/2014/main" id="{3BCA49F2-E9ED-B764-6094-70DE57CAB7B2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28" y="5085187"/>
              <a:ext cx="0" cy="717431"/>
            </a:xfrm>
            <a:prstGeom prst="line">
              <a:avLst/>
            </a:prstGeom>
            <a:ln>
              <a:solidFill>
                <a:schemeClr val="bg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9805" name="Straight Connector 159804">
              <a:extLst>
                <a:ext uri="{FF2B5EF4-FFF2-40B4-BE49-F238E27FC236}">
                  <a16:creationId xmlns:a16="http://schemas.microsoft.com/office/drawing/2014/main" id="{CF45040F-B59C-5329-E7C0-E8D15453995A}"/>
                </a:ext>
              </a:extLst>
            </p:cNvPr>
            <p:cNvCxnSpPr>
              <a:cxnSpLocks/>
            </p:cNvCxnSpPr>
            <p:nvPr/>
          </p:nvCxnSpPr>
          <p:spPr>
            <a:xfrm>
              <a:off x="4871864" y="5095833"/>
              <a:ext cx="0" cy="717431"/>
            </a:xfrm>
            <a:prstGeom prst="line">
              <a:avLst/>
            </a:prstGeom>
            <a:ln>
              <a:solidFill>
                <a:schemeClr val="bg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9806" name="Straight Connector 159805">
              <a:extLst>
                <a:ext uri="{FF2B5EF4-FFF2-40B4-BE49-F238E27FC236}">
                  <a16:creationId xmlns:a16="http://schemas.microsoft.com/office/drawing/2014/main" id="{F41376E7-40EC-B843-394E-E9ED94E32BE9}"/>
                </a:ext>
              </a:extLst>
            </p:cNvPr>
            <p:cNvCxnSpPr>
              <a:cxnSpLocks/>
            </p:cNvCxnSpPr>
            <p:nvPr/>
          </p:nvCxnSpPr>
          <p:spPr>
            <a:xfrm>
              <a:off x="5951984" y="5095832"/>
              <a:ext cx="0" cy="717431"/>
            </a:xfrm>
            <a:prstGeom prst="line">
              <a:avLst/>
            </a:prstGeom>
            <a:ln>
              <a:solidFill>
                <a:schemeClr val="bg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59812" name="TextBox 159811">
              <a:extLst>
                <a:ext uri="{FF2B5EF4-FFF2-40B4-BE49-F238E27FC236}">
                  <a16:creationId xmlns:a16="http://schemas.microsoft.com/office/drawing/2014/main" id="{837E3805-4F51-CB61-1AE2-0C2A429434E7}"/>
                </a:ext>
              </a:extLst>
            </p:cNvPr>
            <p:cNvSpPr txBox="1"/>
            <p:nvPr/>
          </p:nvSpPr>
          <p:spPr>
            <a:xfrm rot="19023920">
              <a:off x="2532359" y="5778979"/>
              <a:ext cx="4299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150</a:t>
              </a:r>
            </a:p>
          </p:txBody>
        </p:sp>
        <p:sp>
          <p:nvSpPr>
            <p:cNvPr id="159813" name="TextBox 159812">
              <a:extLst>
                <a:ext uri="{FF2B5EF4-FFF2-40B4-BE49-F238E27FC236}">
                  <a16:creationId xmlns:a16="http://schemas.microsoft.com/office/drawing/2014/main" id="{6D995CE8-125D-82C9-0B43-798E1C3BCF7B}"/>
                </a:ext>
              </a:extLst>
            </p:cNvPr>
            <p:cNvSpPr txBox="1"/>
            <p:nvPr/>
          </p:nvSpPr>
          <p:spPr>
            <a:xfrm>
              <a:off x="2783632" y="5183614"/>
              <a:ext cx="6415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Read 1</a:t>
              </a:r>
            </a:p>
          </p:txBody>
        </p:sp>
        <p:sp>
          <p:nvSpPr>
            <p:cNvPr id="159814" name="TextBox 159813">
              <a:extLst>
                <a:ext uri="{FF2B5EF4-FFF2-40B4-BE49-F238E27FC236}">
                  <a16:creationId xmlns:a16="http://schemas.microsoft.com/office/drawing/2014/main" id="{CE95199A-FAB2-23DE-ABC4-DD8F07C1D997}"/>
                </a:ext>
              </a:extLst>
            </p:cNvPr>
            <p:cNvSpPr txBox="1"/>
            <p:nvPr/>
          </p:nvSpPr>
          <p:spPr>
            <a:xfrm>
              <a:off x="5156463" y="5174684"/>
              <a:ext cx="6415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Read 2</a:t>
              </a:r>
            </a:p>
          </p:txBody>
        </p:sp>
        <p:sp>
          <p:nvSpPr>
            <p:cNvPr id="159815" name="TextBox 159814">
              <a:extLst>
                <a:ext uri="{FF2B5EF4-FFF2-40B4-BE49-F238E27FC236}">
                  <a16:creationId xmlns:a16="http://schemas.microsoft.com/office/drawing/2014/main" id="{459589A3-4444-C87A-FE5C-BE8BBB286ED9}"/>
                </a:ext>
              </a:extLst>
            </p:cNvPr>
            <p:cNvSpPr txBox="1"/>
            <p:nvPr/>
          </p:nvSpPr>
          <p:spPr>
            <a:xfrm rot="19023920">
              <a:off x="4699340" y="5778979"/>
              <a:ext cx="4299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170</a:t>
              </a:r>
            </a:p>
          </p:txBody>
        </p:sp>
        <p:sp>
          <p:nvSpPr>
            <p:cNvPr id="159816" name="TextBox 159815">
              <a:extLst>
                <a:ext uri="{FF2B5EF4-FFF2-40B4-BE49-F238E27FC236}">
                  <a16:creationId xmlns:a16="http://schemas.microsoft.com/office/drawing/2014/main" id="{9F6A7C32-7DEA-8FCD-CB41-9BCC99AC33A1}"/>
                </a:ext>
              </a:extLst>
            </p:cNvPr>
            <p:cNvSpPr txBox="1"/>
            <p:nvPr/>
          </p:nvSpPr>
          <p:spPr>
            <a:xfrm rot="19023920">
              <a:off x="3617374" y="5778979"/>
              <a:ext cx="4299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160</a:t>
              </a:r>
            </a:p>
          </p:txBody>
        </p:sp>
        <p:sp>
          <p:nvSpPr>
            <p:cNvPr id="159817" name="TextBox 159816">
              <a:extLst>
                <a:ext uri="{FF2B5EF4-FFF2-40B4-BE49-F238E27FC236}">
                  <a16:creationId xmlns:a16="http://schemas.microsoft.com/office/drawing/2014/main" id="{A8D925CB-71B2-74CA-3F40-1337D3E42851}"/>
                </a:ext>
              </a:extLst>
            </p:cNvPr>
            <p:cNvSpPr txBox="1"/>
            <p:nvPr/>
          </p:nvSpPr>
          <p:spPr>
            <a:xfrm rot="19023920">
              <a:off x="5728666" y="5778979"/>
              <a:ext cx="4299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180</a:t>
              </a:r>
            </a:p>
          </p:txBody>
        </p:sp>
        <p:sp>
          <p:nvSpPr>
            <p:cNvPr id="159818" name="Right Arrow 159817">
              <a:extLst>
                <a:ext uri="{FF2B5EF4-FFF2-40B4-BE49-F238E27FC236}">
                  <a16:creationId xmlns:a16="http://schemas.microsoft.com/office/drawing/2014/main" id="{EF097883-FFCF-135C-04A4-BF884C531A3E}"/>
                </a:ext>
              </a:extLst>
            </p:cNvPr>
            <p:cNvSpPr/>
            <p:nvPr/>
          </p:nvSpPr>
          <p:spPr>
            <a:xfrm>
              <a:off x="6905224" y="5445995"/>
              <a:ext cx="548890" cy="24622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819" name="TextBox 159818">
              <a:extLst>
                <a:ext uri="{FF2B5EF4-FFF2-40B4-BE49-F238E27FC236}">
                  <a16:creationId xmlns:a16="http://schemas.microsoft.com/office/drawing/2014/main" id="{10E5FDD9-113E-C9BA-7230-6EA76281C337}"/>
                </a:ext>
              </a:extLst>
            </p:cNvPr>
            <p:cNvSpPr txBox="1"/>
            <p:nvPr/>
          </p:nvSpPr>
          <p:spPr>
            <a:xfrm>
              <a:off x="7503625" y="5287417"/>
              <a:ext cx="24196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Read 1: position 147 – 158</a:t>
              </a:r>
            </a:p>
            <a:p>
              <a:r>
                <a:rPr lang="en-US" sz="1400" dirty="0"/>
                <a:t>Read 2: position 172 – 183</a:t>
              </a:r>
            </a:p>
          </p:txBody>
        </p:sp>
        <p:sp>
          <p:nvSpPr>
            <p:cNvPr id="159821" name="TextBox 159820">
              <a:extLst>
                <a:ext uri="{FF2B5EF4-FFF2-40B4-BE49-F238E27FC236}">
                  <a16:creationId xmlns:a16="http://schemas.microsoft.com/office/drawing/2014/main" id="{C01D99C7-7555-9E37-00F8-77A1EA70F55B}"/>
                </a:ext>
              </a:extLst>
            </p:cNvPr>
            <p:cNvSpPr txBox="1"/>
            <p:nvPr/>
          </p:nvSpPr>
          <p:spPr>
            <a:xfrm rot="5400000">
              <a:off x="8485824" y="5752503"/>
              <a:ext cx="314550" cy="367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F7DE8E1-31B2-01D5-4D79-2DC4D240D870}"/>
              </a:ext>
            </a:extLst>
          </p:cNvPr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4733AFE-9C47-041F-7597-21860F0F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761" y="289669"/>
            <a:ext cx="3159968" cy="621305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Read alignment</a:t>
            </a:r>
          </a:p>
        </p:txBody>
      </p:sp>
    </p:spTree>
    <p:extLst>
      <p:ext uri="{BB962C8B-B14F-4D97-AF65-F5344CB8AC3E}">
        <p14:creationId xmlns:p14="http://schemas.microsoft.com/office/powerpoint/2010/main" val="62274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869 -0.00162 L -0.15339 0.3326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04" y="1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11111E-6 L 0.19492 0.25648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40" y="12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85185E-6 L 0.08281 0.27662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41" y="1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657 0.00209 L 0.33217 0.27685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73" y="13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8 0.0132 L 0.63502 0.28472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10" y="1356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7 L 0.16628 0.2710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07" y="1354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25 0.00185 L 0.43424 0.30972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93" y="1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12 0.00578 L 0.43659 0.30416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67" y="1490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38 -0.00371 L 0.23269 0.27338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53" y="1384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16 0.00949 L 0.14648 0.25486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82" y="1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0.45 0.31851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00" y="1592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935 0.00718 L 0.34713 0.31135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83" y="15208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67 0.01065 L 0.51263 0.30486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48" y="14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878 0.00208 L 0.55599 0.32755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54" y="1627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83 0.01273 L 0.42135 0.30116 " pathEditMode="relative" rAng="0" ptsTypes="AA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69" y="14421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07 -0.00556 L 0.38919 0.275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06" y="1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05823-46A8-7723-012C-4EA9130AC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E8BCDC-086A-E026-E809-ECE0E5E1B3C2}"/>
              </a:ext>
            </a:extLst>
          </p:cNvPr>
          <p:cNvSpPr/>
          <p:nvPr/>
        </p:nvSpPr>
        <p:spPr>
          <a:xfrm>
            <a:off x="5251635" y="1320596"/>
            <a:ext cx="2606721" cy="360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Raw reads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3CC598-7FEC-0A82-9FA0-E5E189EA419A}"/>
              </a:ext>
            </a:extLst>
          </p:cNvPr>
          <p:cNvSpPr/>
          <p:nvPr/>
        </p:nvSpPr>
        <p:spPr>
          <a:xfrm>
            <a:off x="5251635" y="1848054"/>
            <a:ext cx="2606721" cy="360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QC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B8158D5-F565-37BA-B203-7792C5BC1E0F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6554996" y="1680898"/>
            <a:ext cx="0" cy="167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B9E3C73-5BA4-5A19-4E02-70F238ED15DB}"/>
              </a:ext>
            </a:extLst>
          </p:cNvPr>
          <p:cNvSpPr/>
          <p:nvPr/>
        </p:nvSpPr>
        <p:spPr>
          <a:xfrm>
            <a:off x="5251635" y="2375512"/>
            <a:ext cx="2606721" cy="360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Quality Trimming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14E3BE-DFAF-A7D7-6805-66A3A5C77EA8}"/>
              </a:ext>
            </a:extLst>
          </p:cNvPr>
          <p:cNvSpPr/>
          <p:nvPr/>
        </p:nvSpPr>
        <p:spPr>
          <a:xfrm>
            <a:off x="5251635" y="2902970"/>
            <a:ext cx="2606721" cy="360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Alignment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1B1E57-4A17-81B1-8538-46F5B9616CB6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6554996" y="2735814"/>
            <a:ext cx="0" cy="167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19AE293-A5F4-DE33-4BB1-F86F896FB1C9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6554996" y="2208356"/>
            <a:ext cx="0" cy="167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1925E53-D77F-CBC5-3160-5EA264913CC7}"/>
              </a:ext>
            </a:extLst>
          </p:cNvPr>
          <p:cNvSpPr/>
          <p:nvPr/>
        </p:nvSpPr>
        <p:spPr>
          <a:xfrm>
            <a:off x="5251635" y="3430428"/>
            <a:ext cx="2606721" cy="360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Feature counting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1D9442-6B3F-5D4C-A1B0-ED719D5746EC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>
            <a:off x="6554996" y="3263272"/>
            <a:ext cx="0" cy="167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5C118B1-0711-A0CE-F4CB-35E4A01C50A3}"/>
              </a:ext>
            </a:extLst>
          </p:cNvPr>
          <p:cNvSpPr/>
          <p:nvPr/>
        </p:nvSpPr>
        <p:spPr>
          <a:xfrm>
            <a:off x="5251635" y="4485344"/>
            <a:ext cx="2606721" cy="360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Differential expression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3D3BB9-8390-C20D-E8ED-8D2685521095}"/>
              </a:ext>
            </a:extLst>
          </p:cNvPr>
          <p:cNvCxnSpPr>
            <a:cxnSpLocks/>
            <a:stCxn id="12" idx="2"/>
            <a:endCxn id="57" idx="0"/>
          </p:cNvCxnSpPr>
          <p:nvPr/>
        </p:nvCxnSpPr>
        <p:spPr>
          <a:xfrm>
            <a:off x="6554996" y="3790730"/>
            <a:ext cx="0" cy="167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A2F3A74-88F6-3246-BD5D-8B5A6123C06A}"/>
              </a:ext>
            </a:extLst>
          </p:cNvPr>
          <p:cNvSpPr/>
          <p:nvPr/>
        </p:nvSpPr>
        <p:spPr>
          <a:xfrm>
            <a:off x="5251635" y="5012802"/>
            <a:ext cx="2606721" cy="360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16AB495-04E1-2B69-C0B9-81ECECDF3F78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>
            <a:off x="6554996" y="4845646"/>
            <a:ext cx="0" cy="167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CC13B1D-81FC-705F-0436-FB44E9CCE1A3}"/>
              </a:ext>
            </a:extLst>
          </p:cNvPr>
          <p:cNvSpPr/>
          <p:nvPr/>
        </p:nvSpPr>
        <p:spPr>
          <a:xfrm>
            <a:off x="5251635" y="5540257"/>
            <a:ext cx="2606721" cy="360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Pathway analysis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7DF6A-9606-060E-4158-3764B3F5EAE1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>
            <a:off x="6554996" y="5373104"/>
            <a:ext cx="0" cy="1671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FEB4648-6629-C4C6-85C2-F1E36D999DDC}"/>
              </a:ext>
            </a:extLst>
          </p:cNvPr>
          <p:cNvCxnSpPr>
            <a:cxnSpLocks/>
            <a:stCxn id="8" idx="3"/>
            <a:endCxn id="6" idx="3"/>
          </p:cNvCxnSpPr>
          <p:nvPr/>
        </p:nvCxnSpPr>
        <p:spPr>
          <a:xfrm flipV="1">
            <a:off x="7858356" y="2028205"/>
            <a:ext cx="12700" cy="527458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1A46B46-0F7F-95B4-FABC-5CCBB7249629}"/>
              </a:ext>
            </a:extLst>
          </p:cNvPr>
          <p:cNvSpPr txBox="1"/>
          <p:nvPr/>
        </p:nvSpPr>
        <p:spPr>
          <a:xfrm>
            <a:off x="8174056" y="2381021"/>
            <a:ext cx="1507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Trimmomatic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DC4C02-E1DF-133D-DAAD-F0D11BFADE44}"/>
              </a:ext>
            </a:extLst>
          </p:cNvPr>
          <p:cNvSpPr txBox="1"/>
          <p:nvPr/>
        </p:nvSpPr>
        <p:spPr>
          <a:xfrm>
            <a:off x="8174056" y="1854482"/>
            <a:ext cx="809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fastqc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48D78D-4616-0FBE-F39B-FD05E6D3D99E}"/>
              </a:ext>
            </a:extLst>
          </p:cNvPr>
          <p:cNvSpPr txBox="1"/>
          <p:nvPr/>
        </p:nvSpPr>
        <p:spPr>
          <a:xfrm>
            <a:off x="8174056" y="2907560"/>
            <a:ext cx="783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883B4F-BD6C-8F22-D956-5749EB9A315B}"/>
              </a:ext>
            </a:extLst>
          </p:cNvPr>
          <p:cNvSpPr txBox="1"/>
          <p:nvPr/>
        </p:nvSpPr>
        <p:spPr>
          <a:xfrm>
            <a:off x="8174056" y="343409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RSEM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0239B1-36F1-4BB4-9073-5D557ECFCE51}"/>
              </a:ext>
            </a:extLst>
          </p:cNvPr>
          <p:cNvSpPr txBox="1"/>
          <p:nvPr/>
        </p:nvSpPr>
        <p:spPr>
          <a:xfrm>
            <a:off x="8174056" y="4487177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DESeq2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29B8E4-84E6-00A1-1EA0-A99595BEC08D}"/>
              </a:ext>
            </a:extLst>
          </p:cNvPr>
          <p:cNvSpPr txBox="1"/>
          <p:nvPr/>
        </p:nvSpPr>
        <p:spPr>
          <a:xfrm>
            <a:off x="7117601" y="6123543"/>
            <a:ext cx="417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topGO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KEGG,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Reactome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GSEA, etc.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B1B1A1-ECA5-BBD4-CA5E-6839DBA16877}"/>
              </a:ext>
            </a:extLst>
          </p:cNvPr>
          <p:cNvSpPr txBox="1"/>
          <p:nvPr/>
        </p:nvSpPr>
        <p:spPr>
          <a:xfrm>
            <a:off x="8174056" y="3960638"/>
            <a:ext cx="185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PCA, Heatmaps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7EF58C2-820A-2FE4-6460-84952735BAEC}"/>
              </a:ext>
            </a:extLst>
          </p:cNvPr>
          <p:cNvSpPr/>
          <p:nvPr/>
        </p:nvSpPr>
        <p:spPr>
          <a:xfrm>
            <a:off x="5251635" y="3957886"/>
            <a:ext cx="2606721" cy="360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Exploratory analysis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A043CA1-AA72-81F2-24C9-D545B67D0DE2}"/>
              </a:ext>
            </a:extLst>
          </p:cNvPr>
          <p:cNvCxnSpPr>
            <a:cxnSpLocks/>
            <a:stCxn id="57" idx="2"/>
            <a:endCxn id="14" idx="0"/>
          </p:cNvCxnSpPr>
          <p:nvPr/>
        </p:nvCxnSpPr>
        <p:spPr>
          <a:xfrm>
            <a:off x="6554996" y="4318188"/>
            <a:ext cx="0" cy="167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1EA181F-D3C1-76CB-2CC8-295EA1E2D0DF}"/>
              </a:ext>
            </a:extLst>
          </p:cNvPr>
          <p:cNvSpPr txBox="1"/>
          <p:nvPr/>
        </p:nvSpPr>
        <p:spPr>
          <a:xfrm>
            <a:off x="8174056" y="554025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GSEA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2EB070F-74B0-1ACE-ADD9-685ED514A034}"/>
              </a:ext>
            </a:extLst>
          </p:cNvPr>
          <p:cNvSpPr txBox="1"/>
          <p:nvPr/>
        </p:nvSpPr>
        <p:spPr>
          <a:xfrm>
            <a:off x="8174056" y="5013716"/>
            <a:ext cx="185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Volcano Plot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7540833C-1E02-D20E-85BD-4175B10EE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646" y="255758"/>
            <a:ext cx="10741152" cy="1132258"/>
          </a:xfrm>
        </p:spPr>
        <p:txBody>
          <a:bodyPr/>
          <a:lstStyle/>
          <a:p>
            <a:pPr algn="l"/>
            <a:r>
              <a:rPr lang="en-US" dirty="0"/>
              <a:t>The standard bulk RNA-seq workflow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069A2673-F496-FED6-32F2-8296A1E6D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844" y="2569975"/>
            <a:ext cx="2296494" cy="1840574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BA57E1B-6F01-38EA-919E-65D6978A7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2" y="2880397"/>
            <a:ext cx="1130300" cy="1206500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80DEA2C-43C4-EAE8-8C61-B81E57A02817}"/>
              </a:ext>
            </a:extLst>
          </p:cNvPr>
          <p:cNvCxnSpPr>
            <a:cxnSpLocks/>
            <a:stCxn id="66" idx="3"/>
          </p:cNvCxnSpPr>
          <p:nvPr/>
        </p:nvCxnSpPr>
        <p:spPr>
          <a:xfrm>
            <a:off x="1303692" y="3483647"/>
            <a:ext cx="4673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6FC55A7E-61C3-2836-851E-1104EB95B221}"/>
              </a:ext>
            </a:extLst>
          </p:cNvPr>
          <p:cNvCxnSpPr>
            <a:cxnSpLocks/>
            <a:endCxn id="5" idx="1"/>
          </p:cNvCxnSpPr>
          <p:nvPr/>
        </p:nvCxnSpPr>
        <p:spPr>
          <a:xfrm rot="5400000" flipH="1" flipV="1">
            <a:off x="3722728" y="1961356"/>
            <a:ext cx="1989516" cy="106829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77CCDE-5E57-FF3F-CEED-903741221D86}"/>
              </a:ext>
            </a:extLst>
          </p:cNvPr>
          <p:cNvSpPr/>
          <p:nvPr/>
        </p:nvSpPr>
        <p:spPr>
          <a:xfrm>
            <a:off x="5023104" y="3318778"/>
            <a:ext cx="4779264" cy="5631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376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5883F-82C8-FC28-F0FC-1EBDC396B3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7411" y="1533944"/>
            <a:ext cx="5252383" cy="23674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b="1" dirty="0"/>
              <a:t>Count features</a:t>
            </a:r>
          </a:p>
          <a:p>
            <a:r>
              <a:rPr lang="en-US" sz="2000" dirty="0"/>
              <a:t>The coordinates from alignment provide information about features</a:t>
            </a:r>
          </a:p>
          <a:p>
            <a:r>
              <a:rPr lang="en-US" sz="2000" dirty="0"/>
              <a:t>Counts give a quantitative measure for what features are represented in your data.</a:t>
            </a:r>
          </a:p>
          <a:p>
            <a:r>
              <a:rPr lang="en-US" sz="2000" dirty="0"/>
              <a:t>Calculated by counting the number of unique reads mapped to a feature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564B568-4977-44C5-C59A-F0B4C6862BC1}"/>
              </a:ext>
            </a:extLst>
          </p:cNvPr>
          <p:cNvGrpSpPr/>
          <p:nvPr/>
        </p:nvGrpSpPr>
        <p:grpSpPr>
          <a:xfrm>
            <a:off x="2895945" y="5569206"/>
            <a:ext cx="5708804" cy="369895"/>
            <a:chOff x="3295400" y="1642966"/>
            <a:chExt cx="5708803" cy="36989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3DBF4B6-6362-0812-7516-CF0CBD71A3B5}"/>
                </a:ext>
              </a:extLst>
            </p:cNvPr>
            <p:cNvSpPr/>
            <p:nvPr/>
          </p:nvSpPr>
          <p:spPr>
            <a:xfrm>
              <a:off x="3660612" y="1859812"/>
              <a:ext cx="5020056" cy="83042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A9A181-277F-DC64-47D4-2133129D58F3}"/>
                </a:ext>
              </a:extLst>
            </p:cNvPr>
            <p:cNvSpPr txBox="1"/>
            <p:nvPr/>
          </p:nvSpPr>
          <p:spPr>
            <a:xfrm>
              <a:off x="3295400" y="1643529"/>
              <a:ext cx="373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84224B-F913-E530-7FD9-9EFDD6B96728}"/>
                </a:ext>
              </a:extLst>
            </p:cNvPr>
            <p:cNvSpPr txBox="1"/>
            <p:nvPr/>
          </p:nvSpPr>
          <p:spPr>
            <a:xfrm>
              <a:off x="8630383" y="1642966"/>
              <a:ext cx="373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5C2EF04-2423-C367-E415-1132C1DEF39E}"/>
                </a:ext>
              </a:extLst>
            </p:cNvPr>
            <p:cNvCxnSpPr>
              <a:cxnSpLocks/>
            </p:cNvCxnSpPr>
            <p:nvPr/>
          </p:nvCxnSpPr>
          <p:spPr>
            <a:xfrm>
              <a:off x="3995936" y="1835204"/>
              <a:ext cx="0" cy="142699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69150C0-7DDB-35E7-4682-E1BD26E36EFE}"/>
                </a:ext>
              </a:extLst>
            </p:cNvPr>
            <p:cNvCxnSpPr>
              <a:cxnSpLocks/>
            </p:cNvCxnSpPr>
            <p:nvPr/>
          </p:nvCxnSpPr>
          <p:spPr>
            <a:xfrm>
              <a:off x="5076056" y="1835204"/>
              <a:ext cx="0" cy="142699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912B342-2468-E69B-A945-EA1EBA166D48}"/>
                </a:ext>
              </a:extLst>
            </p:cNvPr>
            <p:cNvCxnSpPr>
              <a:cxnSpLocks/>
            </p:cNvCxnSpPr>
            <p:nvPr/>
          </p:nvCxnSpPr>
          <p:spPr>
            <a:xfrm>
              <a:off x="6588224" y="1835204"/>
              <a:ext cx="0" cy="142699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66EA8AB-E51B-0D76-1813-9A15D203CDB8}"/>
                </a:ext>
              </a:extLst>
            </p:cNvPr>
            <p:cNvCxnSpPr>
              <a:cxnSpLocks/>
            </p:cNvCxnSpPr>
            <p:nvPr/>
          </p:nvCxnSpPr>
          <p:spPr>
            <a:xfrm>
              <a:off x="8460432" y="1835204"/>
              <a:ext cx="0" cy="142699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A09D6E-9AB7-B87B-E026-4AD22954B59D}"/>
                </a:ext>
              </a:extLst>
            </p:cNvPr>
            <p:cNvSpPr txBox="1"/>
            <p:nvPr/>
          </p:nvSpPr>
          <p:spPr>
            <a:xfrm>
              <a:off x="4230191" y="1786652"/>
              <a:ext cx="4732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exon 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89B1A9E-DD56-78DD-8697-C2E519B7569D}"/>
                </a:ext>
              </a:extLst>
            </p:cNvPr>
            <p:cNvSpPr txBox="1"/>
            <p:nvPr/>
          </p:nvSpPr>
          <p:spPr>
            <a:xfrm>
              <a:off x="7271700" y="1786652"/>
              <a:ext cx="58221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exon n+1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0E1C2DEC-7CCA-EF48-6567-B512F7BF9719}"/>
              </a:ext>
            </a:extLst>
          </p:cNvPr>
          <p:cNvSpPr/>
          <p:nvPr/>
        </p:nvSpPr>
        <p:spPr>
          <a:xfrm>
            <a:off x="3596481" y="5611448"/>
            <a:ext cx="432048" cy="8304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16C2CE-E118-01BC-0727-E5BDECE6C74E}"/>
              </a:ext>
            </a:extLst>
          </p:cNvPr>
          <p:cNvSpPr/>
          <p:nvPr/>
        </p:nvSpPr>
        <p:spPr>
          <a:xfrm>
            <a:off x="6496345" y="4748117"/>
            <a:ext cx="432048" cy="8304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B6BC08-C3EC-61E8-C285-B4BDC77074D5}"/>
              </a:ext>
            </a:extLst>
          </p:cNvPr>
          <p:cNvSpPr/>
          <p:nvPr/>
        </p:nvSpPr>
        <p:spPr>
          <a:xfrm>
            <a:off x="7307979" y="4885927"/>
            <a:ext cx="432048" cy="8304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62AF27-26FA-0C09-608C-F6CAE6E896DF}"/>
              </a:ext>
            </a:extLst>
          </p:cNvPr>
          <p:cNvSpPr/>
          <p:nvPr/>
        </p:nvSpPr>
        <p:spPr>
          <a:xfrm>
            <a:off x="7018001" y="4470761"/>
            <a:ext cx="432048" cy="8304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9D680C-353B-9C67-8EA0-5D77F9F615BF}"/>
              </a:ext>
            </a:extLst>
          </p:cNvPr>
          <p:cNvSpPr/>
          <p:nvPr/>
        </p:nvSpPr>
        <p:spPr>
          <a:xfrm>
            <a:off x="6985797" y="4748117"/>
            <a:ext cx="432048" cy="8304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353B95B-51FC-464B-6892-0D5B57687055}"/>
              </a:ext>
            </a:extLst>
          </p:cNvPr>
          <p:cNvSpPr/>
          <p:nvPr/>
        </p:nvSpPr>
        <p:spPr>
          <a:xfrm>
            <a:off x="6630055" y="4881100"/>
            <a:ext cx="432048" cy="8304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507B467-2D8D-DEE4-8EC4-F51BA01EC45D}"/>
              </a:ext>
            </a:extLst>
          </p:cNvPr>
          <p:cNvSpPr/>
          <p:nvPr/>
        </p:nvSpPr>
        <p:spPr>
          <a:xfrm>
            <a:off x="6744936" y="4610027"/>
            <a:ext cx="432048" cy="8304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454E97-3878-C8F9-553A-CB8AD26ED74C}"/>
              </a:ext>
            </a:extLst>
          </p:cNvPr>
          <p:cNvSpPr/>
          <p:nvPr/>
        </p:nvSpPr>
        <p:spPr>
          <a:xfrm>
            <a:off x="4188967" y="5474241"/>
            <a:ext cx="432048" cy="8304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7FAAC8-CAFD-A5AA-8C7A-23526FF61FBB}"/>
              </a:ext>
            </a:extLst>
          </p:cNvPr>
          <p:cNvSpPr/>
          <p:nvPr/>
        </p:nvSpPr>
        <p:spPr>
          <a:xfrm>
            <a:off x="3661997" y="5340851"/>
            <a:ext cx="432048" cy="8304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DE3356B-4B57-D442-802C-8707B51D458D}"/>
              </a:ext>
            </a:extLst>
          </p:cNvPr>
          <p:cNvSpPr/>
          <p:nvPr/>
        </p:nvSpPr>
        <p:spPr>
          <a:xfrm>
            <a:off x="6475425" y="5010117"/>
            <a:ext cx="432048" cy="8304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93CA14-C292-3F0F-BF1F-FB39BBA07EF4}"/>
              </a:ext>
            </a:extLst>
          </p:cNvPr>
          <p:cNvSpPr/>
          <p:nvPr/>
        </p:nvSpPr>
        <p:spPr>
          <a:xfrm>
            <a:off x="3688033" y="5474241"/>
            <a:ext cx="432048" cy="8304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7D22B42-6450-63E1-8F08-E1263ACB3E54}"/>
              </a:ext>
            </a:extLst>
          </p:cNvPr>
          <p:cNvSpPr/>
          <p:nvPr/>
        </p:nvSpPr>
        <p:spPr>
          <a:xfrm>
            <a:off x="4127839" y="5340851"/>
            <a:ext cx="432048" cy="8304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9D9479A-513C-6D93-81FE-0EA3508627D8}"/>
              </a:ext>
            </a:extLst>
          </p:cNvPr>
          <p:cNvSpPr/>
          <p:nvPr/>
        </p:nvSpPr>
        <p:spPr>
          <a:xfrm>
            <a:off x="7091955" y="5010117"/>
            <a:ext cx="432048" cy="8304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149E597-5424-31F8-C6F8-437B57DB637F}"/>
              </a:ext>
            </a:extLst>
          </p:cNvPr>
          <p:cNvSpPr/>
          <p:nvPr/>
        </p:nvSpPr>
        <p:spPr>
          <a:xfrm>
            <a:off x="4264097" y="5611476"/>
            <a:ext cx="432048" cy="8304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7033CDD-464E-3815-28C7-9B83FEA89D3C}"/>
              </a:ext>
            </a:extLst>
          </p:cNvPr>
          <p:cNvSpPr/>
          <p:nvPr/>
        </p:nvSpPr>
        <p:spPr>
          <a:xfrm>
            <a:off x="3886704" y="5216633"/>
            <a:ext cx="432048" cy="8304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0AF48BF-61D2-7B57-497C-8A044CFFA551}"/>
              </a:ext>
            </a:extLst>
          </p:cNvPr>
          <p:cNvSpPr/>
          <p:nvPr/>
        </p:nvSpPr>
        <p:spPr>
          <a:xfrm>
            <a:off x="6712369" y="5134307"/>
            <a:ext cx="432048" cy="8304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DB3A94C-9E40-A27F-6C66-1F30AEB6BCD3}"/>
              </a:ext>
            </a:extLst>
          </p:cNvPr>
          <p:cNvSpPr/>
          <p:nvPr/>
        </p:nvSpPr>
        <p:spPr>
          <a:xfrm>
            <a:off x="6188769" y="5134307"/>
            <a:ext cx="432048" cy="8304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043CF83-B836-3D9F-C78D-3867218FA566}"/>
              </a:ext>
            </a:extLst>
          </p:cNvPr>
          <p:cNvSpPr/>
          <p:nvPr/>
        </p:nvSpPr>
        <p:spPr>
          <a:xfrm>
            <a:off x="6346817" y="5264600"/>
            <a:ext cx="432048" cy="8304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2B7163-2D68-A3BD-9FD7-6AA86D6BB366}"/>
              </a:ext>
            </a:extLst>
          </p:cNvPr>
          <p:cNvSpPr/>
          <p:nvPr/>
        </p:nvSpPr>
        <p:spPr>
          <a:xfrm>
            <a:off x="7484913" y="5134307"/>
            <a:ext cx="432048" cy="8304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D238B2A-B73C-876B-5753-3DA70A7D2945}"/>
              </a:ext>
            </a:extLst>
          </p:cNvPr>
          <p:cNvSpPr/>
          <p:nvPr/>
        </p:nvSpPr>
        <p:spPr>
          <a:xfrm>
            <a:off x="7209355" y="5389936"/>
            <a:ext cx="432048" cy="8304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6DFE69-D503-4777-544E-10D6B98ADFC1}"/>
              </a:ext>
            </a:extLst>
          </p:cNvPr>
          <p:cNvSpPr/>
          <p:nvPr/>
        </p:nvSpPr>
        <p:spPr>
          <a:xfrm>
            <a:off x="6242527" y="5519741"/>
            <a:ext cx="432048" cy="8304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ACC51FF-4A50-2F22-A016-F481111CB115}"/>
              </a:ext>
            </a:extLst>
          </p:cNvPr>
          <p:cNvSpPr/>
          <p:nvPr/>
        </p:nvSpPr>
        <p:spPr>
          <a:xfrm>
            <a:off x="6126231" y="5643341"/>
            <a:ext cx="432048" cy="8304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214810E-7623-4DD5-6D7B-C8952B377F8D}"/>
              </a:ext>
            </a:extLst>
          </p:cNvPr>
          <p:cNvSpPr/>
          <p:nvPr/>
        </p:nvSpPr>
        <p:spPr>
          <a:xfrm>
            <a:off x="6562841" y="5389936"/>
            <a:ext cx="432048" cy="8304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08432D1-393E-2A69-3EAB-225A580B3D63}"/>
              </a:ext>
            </a:extLst>
          </p:cNvPr>
          <p:cNvSpPr/>
          <p:nvPr/>
        </p:nvSpPr>
        <p:spPr>
          <a:xfrm>
            <a:off x="6636364" y="5643341"/>
            <a:ext cx="432048" cy="8304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9A9CF84-4998-8F0B-C550-E9F9F7BA388B}"/>
              </a:ext>
            </a:extLst>
          </p:cNvPr>
          <p:cNvSpPr/>
          <p:nvPr/>
        </p:nvSpPr>
        <p:spPr>
          <a:xfrm>
            <a:off x="6852388" y="5256785"/>
            <a:ext cx="432048" cy="8304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41C460B-88A5-56FB-1807-23B282389181}"/>
              </a:ext>
            </a:extLst>
          </p:cNvPr>
          <p:cNvSpPr/>
          <p:nvPr/>
        </p:nvSpPr>
        <p:spPr>
          <a:xfrm>
            <a:off x="4028529" y="5086717"/>
            <a:ext cx="432048" cy="8304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222BB85-1DC2-8414-6323-C0267009D401}"/>
              </a:ext>
            </a:extLst>
          </p:cNvPr>
          <p:cNvSpPr/>
          <p:nvPr/>
        </p:nvSpPr>
        <p:spPr>
          <a:xfrm>
            <a:off x="7628767" y="5636097"/>
            <a:ext cx="432048" cy="8304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0090491-C4B0-49FE-9132-7F432287AFDD}"/>
              </a:ext>
            </a:extLst>
          </p:cNvPr>
          <p:cNvSpPr/>
          <p:nvPr/>
        </p:nvSpPr>
        <p:spPr>
          <a:xfrm>
            <a:off x="7371589" y="5264600"/>
            <a:ext cx="432048" cy="8304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BDD089D-74A0-B25C-8ED3-8D34F3CA398F}"/>
              </a:ext>
            </a:extLst>
          </p:cNvPr>
          <p:cNvSpPr/>
          <p:nvPr/>
        </p:nvSpPr>
        <p:spPr>
          <a:xfrm>
            <a:off x="7484913" y="5519741"/>
            <a:ext cx="432048" cy="8304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E37B24F-C0A8-2B21-A065-EA724C8EF92B}"/>
              </a:ext>
            </a:extLst>
          </p:cNvPr>
          <p:cNvSpPr/>
          <p:nvPr/>
        </p:nvSpPr>
        <p:spPr>
          <a:xfrm>
            <a:off x="6960960" y="5519741"/>
            <a:ext cx="432048" cy="8304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1670B4-1F4D-9A1D-9136-FBFCF945ADAC}"/>
              </a:ext>
            </a:extLst>
          </p:cNvPr>
          <p:cNvSpPr/>
          <p:nvPr/>
        </p:nvSpPr>
        <p:spPr>
          <a:xfrm>
            <a:off x="3849607" y="4963817"/>
            <a:ext cx="432048" cy="8304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0232A29-4A66-049C-D2CA-400F2432C867}"/>
              </a:ext>
            </a:extLst>
          </p:cNvPr>
          <p:cNvSpPr/>
          <p:nvPr/>
        </p:nvSpPr>
        <p:spPr>
          <a:xfrm>
            <a:off x="3972943" y="4818196"/>
            <a:ext cx="432048" cy="8304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ACBABD-EA07-EA13-1F7B-7A89C2DA9E78}"/>
              </a:ext>
            </a:extLst>
          </p:cNvPr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85F34868-65CF-5F7C-20B4-C6B24B0B8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760" y="289670"/>
            <a:ext cx="7067128" cy="62923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Count features</a:t>
            </a:r>
          </a:p>
        </p:txBody>
      </p:sp>
      <p:sp>
        <p:nvSpPr>
          <p:cNvPr id="49" name="Content Placeholder 48">
            <a:extLst>
              <a:ext uri="{FF2B5EF4-FFF2-40B4-BE49-F238E27FC236}">
                <a16:creationId xmlns:a16="http://schemas.microsoft.com/office/drawing/2014/main" id="{1248493F-E119-6E23-1266-171A41F09B2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900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4A4EA-CEF5-9AF5-830D-147FD6B8E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4317D-27CC-DD06-7831-3B44163691F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22350" y="2670049"/>
            <a:ext cx="9711458" cy="758952"/>
          </a:xfrm>
        </p:spPr>
        <p:txBody>
          <a:bodyPr/>
          <a:lstStyle/>
          <a:p>
            <a:pPr algn="ctr">
              <a:buNone/>
            </a:pPr>
            <a:r>
              <a:rPr lang="en-US" sz="4000" b="1" dirty="0">
                <a:solidFill>
                  <a:srgbClr val="000000"/>
                </a:solidFill>
              </a:rPr>
              <a:t>Introduction to R and RStudio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76593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FE71B-D7C0-3035-DDB3-E29614BAA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Working with R and RStudio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2F9BB-03E1-5864-4027-98BB2785EC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253331"/>
            <a:ext cx="10741151" cy="435133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R?</a:t>
            </a:r>
          </a:p>
          <a:p>
            <a:pPr marL="0" lvl="1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Programming language</a:t>
            </a:r>
          </a:p>
          <a:p>
            <a:pPr marL="457200" lvl="3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Primarily a functional language (as compared to object-oriented programming)</a:t>
            </a:r>
          </a:p>
          <a:p>
            <a:pPr marL="457200" lvl="3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Interpreted language (similar to Python)</a:t>
            </a:r>
          </a:p>
          <a:p>
            <a:pPr marL="0" lvl="1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Originally designed for statistics</a:t>
            </a:r>
          </a:p>
          <a:p>
            <a:pPr marL="457200" lvl="3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Ideal for dealing with sequencing data </a:t>
            </a:r>
          </a:p>
          <a:p>
            <a:pPr marL="457200" lvl="3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indent="0">
              <a:spcBef>
                <a:spcPts val="0"/>
              </a:spcBef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Drawbacks of R</a:t>
            </a:r>
          </a:p>
          <a:p>
            <a:pPr marL="228600" lvl="2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Can be slow due to being an interpreted language</a:t>
            </a:r>
          </a:p>
          <a:p>
            <a:pPr marL="228600" lvl="2">
              <a:spcBef>
                <a:spcPts val="0"/>
              </a:spcBef>
            </a:pP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Memory allocation</a:t>
            </a:r>
          </a:p>
          <a:p>
            <a:pPr marL="457200" lvl="3">
              <a:spcBef>
                <a:spcPts val="0"/>
              </a:spcBef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biggest drawback of R. Objects are stored in physical memory which can cause errors and process failure when working with extremely large datasets. 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2492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EC6EF-A14C-984D-36C4-E9661F2F2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93A93-E097-13B2-D7AC-674DD9DC4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Working with R and RStudio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543FF-94B9-868E-7BA0-1328858E1F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448403"/>
            <a:ext cx="10741151" cy="3055433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0">
              <a:spcBef>
                <a:spcPts val="60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Integrated Development Environment (IDE)</a:t>
            </a:r>
          </a:p>
          <a:p>
            <a:pPr marL="457200" lvl="2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Interfaces with the R language </a:t>
            </a:r>
          </a:p>
          <a:p>
            <a:pPr marL="457200" lvl="2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Write, test, and develop scripts more efficiently</a:t>
            </a:r>
          </a:p>
          <a:p>
            <a:pPr marL="0">
              <a:spcBef>
                <a:spcPts val="60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Built to work primarily with R.</a:t>
            </a:r>
          </a:p>
          <a:p>
            <a:pPr marL="457200" lvl="3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Also works with Python, C++, SQL, etc.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3" indent="0">
              <a:spcBef>
                <a:spcPts val="0"/>
              </a:spcBef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1218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3ADBD-AB6E-8322-B8E5-7280C38F9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FDB07-0019-F3E7-1ABF-8E9F38426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231648"/>
            <a:ext cx="10741152" cy="1132258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R/RStudio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D16D2-2D63-3B4E-4B7A-70677A8885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936339"/>
            <a:ext cx="973836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Instructions (a graphical guide for this is included on the GitHub page – RStudio Basic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Usage.pdf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Open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Select the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button at the top right and select “New Project” from the dropdown menu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Create a new project following the steps in the pop-up box (make a project for this workshop)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Open a new R Notebook</a:t>
            </a:r>
          </a:p>
          <a:p>
            <a:pPr marL="914400" lvl="1" indent="-514350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Modify fields in the YAML header as desired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Create code chunks (3 ways)</a:t>
            </a:r>
          </a:p>
          <a:p>
            <a:pPr marL="914400" lvl="1" indent="-514350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From dropdown: Click the chunk dropdown button and select ”R” </a:t>
            </a:r>
          </a:p>
          <a:p>
            <a:pPr marL="914400" lvl="1" indent="-514350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 hot keys: On Mac -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control+option+I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On Windows -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Ctrl+Alt+I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514350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Manually: Code chunks are designated by enclosing code with ```{r} and ```. You can type ```{r}, then your code, then ```.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0117C8-9B1B-B944-776C-706DB7AC6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294" y="3830574"/>
            <a:ext cx="495300" cy="3429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D7C5B7C-C47C-F267-4E53-ED10DBA3F232}"/>
              </a:ext>
            </a:extLst>
          </p:cNvPr>
          <p:cNvCxnSpPr>
            <a:cxnSpLocks/>
          </p:cNvCxnSpPr>
          <p:nvPr/>
        </p:nvCxnSpPr>
        <p:spPr>
          <a:xfrm flipV="1">
            <a:off x="7159752" y="4173474"/>
            <a:ext cx="740664" cy="41452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949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C91DD-B3AA-FCDD-192A-B24EECF0D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57D3E-44AF-B4AA-1D44-234840F91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R/RStudio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CBE08-E136-6B48-F50E-C83F0E3820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253331"/>
            <a:ext cx="10872216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Working in an R Notebook / Markdown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can only put code that you want run into code chunks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You can still add comments denoted by adding # at the beginning of the line you want commented out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Anything that is not executable code, e.g. comments, notes, can be written outside of code chunks using Markdown language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See the Basic RStudio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Usage.pdf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file or the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RMarkdown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cheat sheet for examples of Markdown language.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Code chunks can be run line by line inside the code chunk by putting the cursor on the line to run and selecting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command+return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on Mac or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Ctrl+Enter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on Windows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To run an entire chunk of code, click the green arrow box at the top right of the code chunk</a:t>
            </a:r>
          </a:p>
        </p:txBody>
      </p:sp>
    </p:spTree>
    <p:extLst>
      <p:ext uri="{BB962C8B-B14F-4D97-AF65-F5344CB8AC3E}">
        <p14:creationId xmlns:p14="http://schemas.microsoft.com/office/powerpoint/2010/main" val="3672625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7DBA9-2D82-5C0E-05E6-FC0389BD3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69" y="372690"/>
            <a:ext cx="10741152" cy="82296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 Script vs R Notebook / Markdown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FAA31-D914-0520-ACDA-EC04BA74A7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953" y="1212847"/>
            <a:ext cx="5410199" cy="4860983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 Script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Plain text document of code.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Pros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Optimal for distributing reproducible code in its final form.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Cons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Any non-code text must be commented out.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i.e., adding notes while working.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Ugly and hard to follow.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Extensive comments make it even more difficult to read.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38E8A7-5295-647A-9A34-2A89565F2E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212847"/>
            <a:ext cx="5608047" cy="486098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 Notebook and R Markdown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 “authoring framework”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Create HTML or PDF documents of your code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 Notebook and R Markdown are essentially the same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Pros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Creates a report similar to a notebook 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Can easily make notes outside of the code ”chunks”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Embeds plots, figures, and tables generated from the code into the report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Cons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Slightly more memory-intensive</a:t>
            </a:r>
          </a:p>
        </p:txBody>
      </p:sp>
    </p:spTree>
    <p:extLst>
      <p:ext uri="{BB962C8B-B14F-4D97-AF65-F5344CB8AC3E}">
        <p14:creationId xmlns:p14="http://schemas.microsoft.com/office/powerpoint/2010/main" val="30348579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27CD4-907D-9588-30C8-192085C55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0ECBA-676F-AC2C-6CFA-28CA2269188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22350" y="2670049"/>
            <a:ext cx="9711458" cy="758952"/>
          </a:xfrm>
        </p:spPr>
        <p:txBody>
          <a:bodyPr/>
          <a:lstStyle/>
          <a:p>
            <a:pPr algn="ctr">
              <a:buNone/>
            </a:pPr>
            <a:r>
              <a:rPr lang="en-US" sz="4000" b="1" dirty="0">
                <a:solidFill>
                  <a:srgbClr val="000000"/>
                </a:solidFill>
              </a:rPr>
              <a:t>Importing data into RStudio and performing exploratory analysis</a:t>
            </a:r>
          </a:p>
        </p:txBody>
      </p:sp>
    </p:spTree>
    <p:extLst>
      <p:ext uri="{BB962C8B-B14F-4D97-AF65-F5344CB8AC3E}">
        <p14:creationId xmlns:p14="http://schemas.microsoft.com/office/powerpoint/2010/main" val="247815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97966-3BB9-BFE8-8B68-565A0BF41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552D52-5C9C-A5D2-5BD4-AC07FE9D67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2350" y="443019"/>
            <a:ext cx="9711459" cy="567443"/>
          </a:xfrm>
        </p:spPr>
        <p:txBody>
          <a:bodyPr/>
          <a:lstStyle/>
          <a:p>
            <a:r>
              <a:rPr lang="en-US" dirty="0"/>
              <a:t>Quick introduction to the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C13F4-F76F-24D3-AF84-8726160ECD1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22349" y="1248617"/>
            <a:ext cx="10514121" cy="2180384"/>
          </a:xfrm>
        </p:spPr>
        <p:txBody>
          <a:bodyPr/>
          <a:lstStyle/>
          <a:p>
            <a:r>
              <a:rPr lang="en-US" sz="1600" b="1" dirty="0"/>
              <a:t>GitHub page </a:t>
            </a:r>
          </a:p>
          <a:p>
            <a:pPr lvl="1"/>
            <a:r>
              <a:rPr lang="en-US" sz="1600" b="1" dirty="0">
                <a:hlinkClick r:id="rId2"/>
              </a:rPr>
              <a:t>https://github.com/aarondendekker/Bulk_RNA-seq_workshop_Oct2025</a:t>
            </a:r>
            <a:endParaRPr lang="en-US" sz="1600" b="1" dirty="0"/>
          </a:p>
          <a:p>
            <a:pPr lvl="1"/>
            <a:r>
              <a:rPr lang="en-US" sz="1600" b="1" dirty="0"/>
              <a:t>Slide deck – posted after the workshop</a:t>
            </a:r>
          </a:p>
          <a:p>
            <a:pPr lvl="1"/>
            <a:r>
              <a:rPr lang="en-US" sz="1600" b="1" dirty="0"/>
              <a:t>Toy data set</a:t>
            </a:r>
          </a:p>
          <a:p>
            <a:pPr lvl="1"/>
            <a:r>
              <a:rPr lang="en-US" sz="1600" b="1" dirty="0"/>
              <a:t>Code in .</a:t>
            </a:r>
            <a:r>
              <a:rPr lang="en-US" sz="1600" b="1" dirty="0" err="1"/>
              <a:t>Rmd</a:t>
            </a:r>
            <a:r>
              <a:rPr lang="en-US" sz="1600" b="1" dirty="0"/>
              <a:t> format</a:t>
            </a:r>
          </a:p>
          <a:p>
            <a:pPr lvl="1"/>
            <a:r>
              <a:rPr lang="en-US" sz="1600" b="1" dirty="0"/>
              <a:t>Other helpful materials</a:t>
            </a:r>
          </a:p>
          <a:p>
            <a:pPr marL="457200" lvl="1" indent="0">
              <a:buNone/>
            </a:pPr>
            <a:endParaRPr lang="en-US" sz="1600" b="1" dirty="0"/>
          </a:p>
          <a:p>
            <a:r>
              <a:rPr lang="en-US" sz="1600" b="1" dirty="0"/>
              <a:t>Evaluation after the workshop</a:t>
            </a:r>
          </a:p>
          <a:p>
            <a:pPr lvl="1"/>
            <a:r>
              <a:rPr lang="en-US" sz="1600" b="1" dirty="0"/>
              <a:t>What did you like?</a:t>
            </a:r>
          </a:p>
          <a:p>
            <a:pPr lvl="1"/>
            <a:r>
              <a:rPr lang="en-US" sz="1600" b="1" dirty="0"/>
              <a:t>What did you hate?</a:t>
            </a:r>
          </a:p>
          <a:p>
            <a:pPr lvl="1"/>
            <a:r>
              <a:rPr lang="en-US" sz="1600" b="1" dirty="0"/>
              <a:t>What topics would you like to see covered in future workshops?</a:t>
            </a:r>
            <a:br>
              <a:rPr lang="en-US" sz="1600" b="1" dirty="0"/>
            </a:br>
            <a:endParaRPr lang="en-US" sz="1600" b="1" dirty="0"/>
          </a:p>
          <a:p>
            <a:r>
              <a:rPr lang="en-US" sz="1600" b="1" dirty="0"/>
              <a:t>Office hours </a:t>
            </a:r>
          </a:p>
          <a:p>
            <a:pPr lvl="1"/>
            <a:r>
              <a:rPr lang="en-US" sz="1600" b="1" dirty="0"/>
              <a:t>Every Monday afternoon from 1 – 5 pm</a:t>
            </a:r>
          </a:p>
          <a:p>
            <a:pPr lvl="1"/>
            <a:r>
              <a:rPr lang="en-US" sz="1600" b="1" dirty="0"/>
              <a:t>Sign up @ </a:t>
            </a:r>
            <a:r>
              <a:rPr lang="en-US" sz="1600" b="1" dirty="0">
                <a:hlinkClick r:id="rId3"/>
              </a:rPr>
              <a:t>https://docs.google.com/spreadsheets/d/1pFDt4khTjsR1bOjdtWaKQFNA1KCEPSWBf6bB_7_Uy6o/edit?gid=0#gid=0</a:t>
            </a:r>
            <a:endParaRPr lang="en-US" sz="1600" b="1" dirty="0"/>
          </a:p>
          <a:p>
            <a:pPr lvl="1"/>
            <a:endParaRPr lang="en-US" sz="1600" b="1" dirty="0"/>
          </a:p>
          <a:p>
            <a:pPr lvl="1"/>
            <a:endParaRPr lang="en-US" sz="1600" b="1" dirty="0"/>
          </a:p>
          <a:p>
            <a:pPr lvl="1"/>
            <a:endParaRPr lang="en-US" sz="1600" b="1" dirty="0"/>
          </a:p>
          <a:p>
            <a:pPr lvl="1"/>
            <a:endParaRPr lang="en-US" sz="1600" b="1" dirty="0"/>
          </a:p>
          <a:p>
            <a:pPr lvl="1"/>
            <a:endParaRPr lang="en-US" sz="1600" b="1" dirty="0"/>
          </a:p>
          <a:p>
            <a:pPr lvl="1"/>
            <a:endParaRPr lang="en-US" sz="1600" b="1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01085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97536-5376-BD0B-84E7-886579777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for R/RStudio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2CDFB-B493-9A52-769F-3222808EEF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253331"/>
            <a:ext cx="10421112" cy="4351338"/>
          </a:xfrm>
        </p:spPr>
        <p:txBody>
          <a:bodyPr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materials for the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demo can be downloaded from the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GitHub page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Download the counts file and metadata file from the data directory</a:t>
            </a:r>
          </a:p>
          <a:p>
            <a:pPr lvl="2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Counts: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gene_expected_count.annot.txt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Metadata: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metadata.csv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Download the R Markdown file from the code directory</a:t>
            </a:r>
          </a:p>
          <a:p>
            <a:pPr lvl="2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Bulk_RNA-seq_Workshop_Oct2025.Rmd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Move the materials from your Downloads directory to the directory you created for this workshop</a:t>
            </a:r>
          </a:p>
        </p:txBody>
      </p:sp>
    </p:spTree>
    <p:extLst>
      <p:ext uri="{BB962C8B-B14F-4D97-AF65-F5344CB8AC3E}">
        <p14:creationId xmlns:p14="http://schemas.microsoft.com/office/powerpoint/2010/main" val="33354529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E54DF-A78A-0A15-A5C2-F34C57F65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61448" cy="917765"/>
          </a:xfrm>
        </p:spPr>
        <p:txBody>
          <a:bodyPr>
            <a:no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 simple primer on Dimension Reduction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F526743-FAEF-FD60-57A2-091922C1FE0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83358" y="1487607"/>
          <a:ext cx="7302841" cy="6682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952">
                  <a:extLst>
                    <a:ext uri="{9D8B030D-6E8A-4147-A177-3AD203B41FA5}">
                      <a16:colId xmlns:a16="http://schemas.microsoft.com/office/drawing/2014/main" val="686121927"/>
                    </a:ext>
                  </a:extLst>
                </a:gridCol>
                <a:gridCol w="955344">
                  <a:extLst>
                    <a:ext uri="{9D8B030D-6E8A-4147-A177-3AD203B41FA5}">
                      <a16:colId xmlns:a16="http://schemas.microsoft.com/office/drawing/2014/main" val="1699155216"/>
                    </a:ext>
                  </a:extLst>
                </a:gridCol>
                <a:gridCol w="1201003">
                  <a:extLst>
                    <a:ext uri="{9D8B030D-6E8A-4147-A177-3AD203B41FA5}">
                      <a16:colId xmlns:a16="http://schemas.microsoft.com/office/drawing/2014/main" val="579870632"/>
                    </a:ext>
                  </a:extLst>
                </a:gridCol>
                <a:gridCol w="1023582">
                  <a:extLst>
                    <a:ext uri="{9D8B030D-6E8A-4147-A177-3AD203B41FA5}">
                      <a16:colId xmlns:a16="http://schemas.microsoft.com/office/drawing/2014/main" val="2203204758"/>
                    </a:ext>
                  </a:extLst>
                </a:gridCol>
                <a:gridCol w="1091820">
                  <a:extLst>
                    <a:ext uri="{9D8B030D-6E8A-4147-A177-3AD203B41FA5}">
                      <a16:colId xmlns:a16="http://schemas.microsoft.com/office/drawing/2014/main" val="1751771829"/>
                    </a:ext>
                  </a:extLst>
                </a:gridCol>
                <a:gridCol w="1160060">
                  <a:extLst>
                    <a:ext uri="{9D8B030D-6E8A-4147-A177-3AD203B41FA5}">
                      <a16:colId xmlns:a16="http://schemas.microsoft.com/office/drawing/2014/main" val="3347645722"/>
                    </a:ext>
                  </a:extLst>
                </a:gridCol>
                <a:gridCol w="894080">
                  <a:extLst>
                    <a:ext uri="{9D8B030D-6E8A-4147-A177-3AD203B41FA5}">
                      <a16:colId xmlns:a16="http://schemas.microsoft.com/office/drawing/2014/main" val="1686645543"/>
                    </a:ext>
                  </a:extLst>
                </a:gridCol>
              </a:tblGrid>
              <a:tr h="313015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483942"/>
                  </a:ext>
                </a:extLst>
              </a:tr>
              <a:tr h="35528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263092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D5E4E70-9CC2-DB0B-0572-0A6B3D8960DC}"/>
              </a:ext>
            </a:extLst>
          </p:cNvPr>
          <p:cNvCxnSpPr>
            <a:cxnSpLocks/>
          </p:cNvCxnSpPr>
          <p:nvPr/>
        </p:nvCxnSpPr>
        <p:spPr>
          <a:xfrm flipH="1">
            <a:off x="2620370" y="5757717"/>
            <a:ext cx="29319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A53EC049-BB45-634E-0F9F-50BB61BFD1DD}"/>
              </a:ext>
            </a:extLst>
          </p:cNvPr>
          <p:cNvSpPr/>
          <p:nvPr/>
        </p:nvSpPr>
        <p:spPr>
          <a:xfrm>
            <a:off x="2729551" y="5457466"/>
            <a:ext cx="218356" cy="1910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C397EB-A0A6-9DD1-53EC-2BFCBD1DEB39}"/>
              </a:ext>
            </a:extLst>
          </p:cNvPr>
          <p:cNvSpPr txBox="1"/>
          <p:nvPr/>
        </p:nvSpPr>
        <p:spPr>
          <a:xfrm>
            <a:off x="3811612" y="5757717"/>
            <a:ext cx="6463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Gene 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3446E0D-624B-1BE9-1762-7F15EC1FAFB2}"/>
              </a:ext>
            </a:extLst>
          </p:cNvPr>
          <p:cNvSpPr/>
          <p:nvPr/>
        </p:nvSpPr>
        <p:spPr>
          <a:xfrm>
            <a:off x="2991135" y="5457466"/>
            <a:ext cx="218356" cy="1910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52FA27E-EB3F-051C-2706-76DE68248B32}"/>
              </a:ext>
            </a:extLst>
          </p:cNvPr>
          <p:cNvSpPr/>
          <p:nvPr/>
        </p:nvSpPr>
        <p:spPr>
          <a:xfrm>
            <a:off x="3320958" y="5457466"/>
            <a:ext cx="218356" cy="1910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ABAC2D-41EB-3C79-857A-87DB1A659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166" y="5419932"/>
            <a:ext cx="241300" cy="228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4EAAD7F-F137-5C5D-3BBE-59295245F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064" y="5419932"/>
            <a:ext cx="241300" cy="228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31F7745-F61A-4E8D-2037-8F025329E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535" y="5419932"/>
            <a:ext cx="2413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5778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E54DF-A78A-0A15-A5C2-F34C57F65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80904" cy="917765"/>
          </a:xfrm>
        </p:spPr>
        <p:txBody>
          <a:bodyPr>
            <a:no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 simple primer on Dimension Reduction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F526743-FAEF-FD60-57A2-091922C1FE0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83358" y="1487607"/>
          <a:ext cx="7302841" cy="1023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952">
                  <a:extLst>
                    <a:ext uri="{9D8B030D-6E8A-4147-A177-3AD203B41FA5}">
                      <a16:colId xmlns:a16="http://schemas.microsoft.com/office/drawing/2014/main" val="686121927"/>
                    </a:ext>
                  </a:extLst>
                </a:gridCol>
                <a:gridCol w="955344">
                  <a:extLst>
                    <a:ext uri="{9D8B030D-6E8A-4147-A177-3AD203B41FA5}">
                      <a16:colId xmlns:a16="http://schemas.microsoft.com/office/drawing/2014/main" val="1699155216"/>
                    </a:ext>
                  </a:extLst>
                </a:gridCol>
                <a:gridCol w="1201003">
                  <a:extLst>
                    <a:ext uri="{9D8B030D-6E8A-4147-A177-3AD203B41FA5}">
                      <a16:colId xmlns:a16="http://schemas.microsoft.com/office/drawing/2014/main" val="579870632"/>
                    </a:ext>
                  </a:extLst>
                </a:gridCol>
                <a:gridCol w="1023582">
                  <a:extLst>
                    <a:ext uri="{9D8B030D-6E8A-4147-A177-3AD203B41FA5}">
                      <a16:colId xmlns:a16="http://schemas.microsoft.com/office/drawing/2014/main" val="2203204758"/>
                    </a:ext>
                  </a:extLst>
                </a:gridCol>
                <a:gridCol w="1091820">
                  <a:extLst>
                    <a:ext uri="{9D8B030D-6E8A-4147-A177-3AD203B41FA5}">
                      <a16:colId xmlns:a16="http://schemas.microsoft.com/office/drawing/2014/main" val="1751771829"/>
                    </a:ext>
                  </a:extLst>
                </a:gridCol>
                <a:gridCol w="1160060">
                  <a:extLst>
                    <a:ext uri="{9D8B030D-6E8A-4147-A177-3AD203B41FA5}">
                      <a16:colId xmlns:a16="http://schemas.microsoft.com/office/drawing/2014/main" val="3347645722"/>
                    </a:ext>
                  </a:extLst>
                </a:gridCol>
                <a:gridCol w="894080">
                  <a:extLst>
                    <a:ext uri="{9D8B030D-6E8A-4147-A177-3AD203B41FA5}">
                      <a16:colId xmlns:a16="http://schemas.microsoft.com/office/drawing/2014/main" val="1686645543"/>
                    </a:ext>
                  </a:extLst>
                </a:gridCol>
              </a:tblGrid>
              <a:tr h="313015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483942"/>
                  </a:ext>
                </a:extLst>
              </a:tr>
              <a:tr h="35528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263092"/>
                  </a:ext>
                </a:extLst>
              </a:tr>
              <a:tr h="35528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203179"/>
                  </a:ext>
                </a:extLst>
              </a:tr>
            </a:tbl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EA209C-CC26-CF02-EFF0-E8A178E0902D}"/>
              </a:ext>
            </a:extLst>
          </p:cNvPr>
          <p:cNvCxnSpPr/>
          <p:nvPr/>
        </p:nvCxnSpPr>
        <p:spPr>
          <a:xfrm>
            <a:off x="2620370" y="3148584"/>
            <a:ext cx="0" cy="26579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D5E4E70-9CC2-DB0B-0572-0A6B3D8960DC}"/>
              </a:ext>
            </a:extLst>
          </p:cNvPr>
          <p:cNvCxnSpPr>
            <a:cxnSpLocks/>
          </p:cNvCxnSpPr>
          <p:nvPr/>
        </p:nvCxnSpPr>
        <p:spPr>
          <a:xfrm flipH="1">
            <a:off x="2620370" y="5806485"/>
            <a:ext cx="29319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A53EC049-BB45-634E-0F9F-50BB61BFD1DD}"/>
              </a:ext>
            </a:extLst>
          </p:cNvPr>
          <p:cNvSpPr/>
          <p:nvPr/>
        </p:nvSpPr>
        <p:spPr>
          <a:xfrm>
            <a:off x="2729551" y="5506234"/>
            <a:ext cx="218356" cy="1910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C397EB-A0A6-9DD1-53EC-2BFCBD1DEB39}"/>
              </a:ext>
            </a:extLst>
          </p:cNvPr>
          <p:cNvSpPr txBox="1"/>
          <p:nvPr/>
        </p:nvSpPr>
        <p:spPr>
          <a:xfrm>
            <a:off x="3811612" y="5806485"/>
            <a:ext cx="6463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Gene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47CD2B-89C9-CB85-DA8B-B893F6DBEFC2}"/>
              </a:ext>
            </a:extLst>
          </p:cNvPr>
          <p:cNvSpPr txBox="1"/>
          <p:nvPr/>
        </p:nvSpPr>
        <p:spPr>
          <a:xfrm>
            <a:off x="1973544" y="4215925"/>
            <a:ext cx="6463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Gene 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3446E0D-624B-1BE9-1762-7F15EC1FAFB2}"/>
              </a:ext>
            </a:extLst>
          </p:cNvPr>
          <p:cNvSpPr/>
          <p:nvPr/>
        </p:nvSpPr>
        <p:spPr>
          <a:xfrm>
            <a:off x="2991135" y="5031970"/>
            <a:ext cx="218356" cy="1910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52FA27E-EB3F-051C-2706-76DE68248B32}"/>
              </a:ext>
            </a:extLst>
          </p:cNvPr>
          <p:cNvSpPr/>
          <p:nvPr/>
        </p:nvSpPr>
        <p:spPr>
          <a:xfrm>
            <a:off x="3320958" y="5031970"/>
            <a:ext cx="218356" cy="1910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ABAC2D-41EB-3C79-857A-87DB1A659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166" y="3837797"/>
            <a:ext cx="241300" cy="228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4EAAD7F-F137-5C5D-3BBE-59295245F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064" y="4066397"/>
            <a:ext cx="241300" cy="228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31F7745-F61A-4E8D-2037-8F025329E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535" y="4232430"/>
            <a:ext cx="2413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021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91B1BD-B892-7CF8-BF4D-7542CED19966}"/>
              </a:ext>
            </a:extLst>
          </p:cNvPr>
          <p:cNvCxnSpPr>
            <a:cxnSpLocks/>
          </p:cNvCxnSpPr>
          <p:nvPr/>
        </p:nvCxnSpPr>
        <p:spPr>
          <a:xfrm flipH="1">
            <a:off x="2619875" y="4557898"/>
            <a:ext cx="2302396" cy="12851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25E54DF-A78A-0A15-A5C2-F34C57F65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37064" cy="917765"/>
          </a:xfrm>
        </p:spPr>
        <p:txBody>
          <a:bodyPr>
            <a:no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 simple primer on Dimension Reduction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F526743-FAEF-FD60-57A2-091922C1FE0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83358" y="1487607"/>
          <a:ext cx="7302841" cy="1378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952">
                  <a:extLst>
                    <a:ext uri="{9D8B030D-6E8A-4147-A177-3AD203B41FA5}">
                      <a16:colId xmlns:a16="http://schemas.microsoft.com/office/drawing/2014/main" val="686121927"/>
                    </a:ext>
                  </a:extLst>
                </a:gridCol>
                <a:gridCol w="955344">
                  <a:extLst>
                    <a:ext uri="{9D8B030D-6E8A-4147-A177-3AD203B41FA5}">
                      <a16:colId xmlns:a16="http://schemas.microsoft.com/office/drawing/2014/main" val="1699155216"/>
                    </a:ext>
                  </a:extLst>
                </a:gridCol>
                <a:gridCol w="1201003">
                  <a:extLst>
                    <a:ext uri="{9D8B030D-6E8A-4147-A177-3AD203B41FA5}">
                      <a16:colId xmlns:a16="http://schemas.microsoft.com/office/drawing/2014/main" val="579870632"/>
                    </a:ext>
                  </a:extLst>
                </a:gridCol>
                <a:gridCol w="1023582">
                  <a:extLst>
                    <a:ext uri="{9D8B030D-6E8A-4147-A177-3AD203B41FA5}">
                      <a16:colId xmlns:a16="http://schemas.microsoft.com/office/drawing/2014/main" val="2203204758"/>
                    </a:ext>
                  </a:extLst>
                </a:gridCol>
                <a:gridCol w="1091820">
                  <a:extLst>
                    <a:ext uri="{9D8B030D-6E8A-4147-A177-3AD203B41FA5}">
                      <a16:colId xmlns:a16="http://schemas.microsoft.com/office/drawing/2014/main" val="1751771829"/>
                    </a:ext>
                  </a:extLst>
                </a:gridCol>
                <a:gridCol w="1160060">
                  <a:extLst>
                    <a:ext uri="{9D8B030D-6E8A-4147-A177-3AD203B41FA5}">
                      <a16:colId xmlns:a16="http://schemas.microsoft.com/office/drawing/2014/main" val="3347645722"/>
                    </a:ext>
                  </a:extLst>
                </a:gridCol>
                <a:gridCol w="894080">
                  <a:extLst>
                    <a:ext uri="{9D8B030D-6E8A-4147-A177-3AD203B41FA5}">
                      <a16:colId xmlns:a16="http://schemas.microsoft.com/office/drawing/2014/main" val="1686645543"/>
                    </a:ext>
                  </a:extLst>
                </a:gridCol>
              </a:tblGrid>
              <a:tr h="313015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483942"/>
                  </a:ext>
                </a:extLst>
              </a:tr>
              <a:tr h="35528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263092"/>
                  </a:ext>
                </a:extLst>
              </a:tr>
              <a:tr h="35528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203179"/>
                  </a:ext>
                </a:extLst>
              </a:tr>
              <a:tr h="35528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495020"/>
                  </a:ext>
                </a:extLst>
              </a:tr>
            </a:tbl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EA209C-CC26-CF02-EFF0-E8A178E0902D}"/>
              </a:ext>
            </a:extLst>
          </p:cNvPr>
          <p:cNvCxnSpPr/>
          <p:nvPr/>
        </p:nvCxnSpPr>
        <p:spPr>
          <a:xfrm>
            <a:off x="2620370" y="3185160"/>
            <a:ext cx="0" cy="26579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D5E4E70-9CC2-DB0B-0572-0A6B3D8960DC}"/>
              </a:ext>
            </a:extLst>
          </p:cNvPr>
          <p:cNvCxnSpPr>
            <a:cxnSpLocks/>
          </p:cNvCxnSpPr>
          <p:nvPr/>
        </p:nvCxnSpPr>
        <p:spPr>
          <a:xfrm flipH="1">
            <a:off x="2620370" y="5843061"/>
            <a:ext cx="29319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A53EC049-BB45-634E-0F9F-50BB61BFD1DD}"/>
              </a:ext>
            </a:extLst>
          </p:cNvPr>
          <p:cNvSpPr>
            <a:spLocks noChangeAspect="1"/>
          </p:cNvSpPr>
          <p:nvPr/>
        </p:nvSpPr>
        <p:spPr>
          <a:xfrm>
            <a:off x="2756847" y="5406330"/>
            <a:ext cx="365760" cy="36576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C397EB-A0A6-9DD1-53EC-2BFCBD1DEB39}"/>
              </a:ext>
            </a:extLst>
          </p:cNvPr>
          <p:cNvSpPr txBox="1"/>
          <p:nvPr/>
        </p:nvSpPr>
        <p:spPr>
          <a:xfrm>
            <a:off x="3811612" y="5843061"/>
            <a:ext cx="6463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Gene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47CD2B-89C9-CB85-DA8B-B893F6DBEFC2}"/>
              </a:ext>
            </a:extLst>
          </p:cNvPr>
          <p:cNvSpPr txBox="1"/>
          <p:nvPr/>
        </p:nvSpPr>
        <p:spPr>
          <a:xfrm>
            <a:off x="1973544" y="4252501"/>
            <a:ext cx="6463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Gene 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3446E0D-624B-1BE9-1762-7F15EC1FAFB2}"/>
              </a:ext>
            </a:extLst>
          </p:cNvPr>
          <p:cNvSpPr>
            <a:spLocks noChangeAspect="1"/>
          </p:cNvSpPr>
          <p:nvPr/>
        </p:nvSpPr>
        <p:spPr>
          <a:xfrm>
            <a:off x="2991135" y="5068546"/>
            <a:ext cx="219456" cy="2194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52FA27E-EB3F-051C-2706-76DE68248B32}"/>
              </a:ext>
            </a:extLst>
          </p:cNvPr>
          <p:cNvSpPr>
            <a:spLocks noChangeAspect="1"/>
          </p:cNvSpPr>
          <p:nvPr/>
        </p:nvSpPr>
        <p:spPr>
          <a:xfrm>
            <a:off x="3294637" y="5178274"/>
            <a:ext cx="237744" cy="2377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ABAC2D-41EB-3C79-857A-87DB1A659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817" y="3767907"/>
            <a:ext cx="155448" cy="1554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4EAAD7F-F137-5C5D-3BBE-59295245F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416" y="4034733"/>
            <a:ext cx="241300" cy="228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31F7745-F61A-4E8D-2037-8F025329E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971" y="4181989"/>
            <a:ext cx="182880" cy="1828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8499D1-C076-43F8-2199-501EC7758264}"/>
              </a:ext>
            </a:extLst>
          </p:cNvPr>
          <p:cNvSpPr txBox="1"/>
          <p:nvPr/>
        </p:nvSpPr>
        <p:spPr>
          <a:xfrm>
            <a:off x="3926863" y="5013341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Gene3</a:t>
            </a:r>
          </a:p>
        </p:txBody>
      </p:sp>
    </p:spTree>
    <p:extLst>
      <p:ext uri="{BB962C8B-B14F-4D97-AF65-F5344CB8AC3E}">
        <p14:creationId xmlns:p14="http://schemas.microsoft.com/office/powerpoint/2010/main" val="8078806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E54DF-A78A-0A15-A5C2-F34C57F65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17352" cy="917765"/>
          </a:xfrm>
        </p:spPr>
        <p:txBody>
          <a:bodyPr>
            <a:no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Dimension Reduction can be used to see how well (or not) our sample data segregates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5F40F3-34DD-3966-9F1B-36149F2656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875" b="24687"/>
          <a:stretch/>
        </p:blipFill>
        <p:spPr>
          <a:xfrm>
            <a:off x="657066" y="2710741"/>
            <a:ext cx="6314746" cy="324816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28D9D82-7E3A-6F75-340E-06478A08661F}"/>
              </a:ext>
            </a:extLst>
          </p:cNvPr>
          <p:cNvSpPr txBox="1">
            <a:spLocks/>
          </p:cNvSpPr>
          <p:nvPr/>
        </p:nvSpPr>
        <p:spPr>
          <a:xfrm>
            <a:off x="838200" y="1340049"/>
            <a:ext cx="10672362" cy="9177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Principal Component Analysis (PCA) -  a method to combine multiple dimensions by linearly transforming the data onto a new coordinate system.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B443E1-B11C-4103-E964-2658AF5E8B7D}"/>
              </a:ext>
            </a:extLst>
          </p:cNvPr>
          <p:cNvSpPr txBox="1"/>
          <p:nvPr/>
        </p:nvSpPr>
        <p:spPr>
          <a:xfrm>
            <a:off x="6490470" y="2710741"/>
            <a:ext cx="5417789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Variance can change depending on the number of top genes used in the analysis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Other methods build on the PCA approach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t-SNE (t-distributed stochastic neighbor embedding)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UMAP (Uniform manifold approximation and projection)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4410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E54DF-A78A-0A15-A5C2-F34C57F65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00360" cy="917765"/>
          </a:xfrm>
        </p:spPr>
        <p:txBody>
          <a:bodyPr>
            <a:no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Dimension Reduction can be used to see how well (or not) our sample data segregates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8D9D82-7E3A-6F75-340E-06478A08661F}"/>
              </a:ext>
            </a:extLst>
          </p:cNvPr>
          <p:cNvSpPr txBox="1">
            <a:spLocks/>
          </p:cNvSpPr>
          <p:nvPr/>
        </p:nvSpPr>
        <p:spPr>
          <a:xfrm>
            <a:off x="838200" y="1340049"/>
            <a:ext cx="10672362" cy="9177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Principal Component Analysis (PCA) -  a method to combine multiple dimensions by linearly transforming the data onto a new coordinate system.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75DE33A5-6295-0563-744C-C009D08D59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46" y="2314973"/>
            <a:ext cx="3181073" cy="3707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18B4FB-A06A-FAEA-54F0-B3F1F136A779}"/>
              </a:ext>
            </a:extLst>
          </p:cNvPr>
          <p:cNvSpPr txBox="1"/>
          <p:nvPr/>
        </p:nvSpPr>
        <p:spPr>
          <a:xfrm>
            <a:off x="6490470" y="2710741"/>
            <a:ext cx="5417789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Variance can change depending on the number of top genes used in the analysis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Other methods build on the PCA approach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t-SNE (t-distributed stochastic neighbor embedding)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UMAP (Uniform manifold approximation and projection)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528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ootball goal in the net">
            <a:extLst>
              <a:ext uri="{FF2B5EF4-FFF2-40B4-BE49-F238E27FC236}">
                <a16:creationId xmlns:a16="http://schemas.microsoft.com/office/drawing/2014/main" id="{8931E0DA-904B-882F-8708-66A8BA60F3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961" r="36507" b="9835"/>
          <a:stretch>
            <a:fillRect/>
          </a:stretch>
        </p:blipFill>
        <p:spPr>
          <a:xfrm>
            <a:off x="-1" y="-3"/>
            <a:ext cx="5397191" cy="618335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077BE-6935-080B-9976-DF9C84296DE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736870" y="327207"/>
            <a:ext cx="5937387" cy="310179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The Goal(s) of this workshop</a:t>
            </a:r>
          </a:p>
          <a:p>
            <a:pPr marL="0" indent="0">
              <a:buNone/>
            </a:pPr>
            <a:r>
              <a:rPr lang="en-US" sz="2200" b="1" dirty="0"/>
              <a:t>At the end of this workshop, you should be:</a:t>
            </a:r>
          </a:p>
          <a:p>
            <a:pPr lvl="1"/>
            <a:r>
              <a:rPr lang="en-US" sz="2000" dirty="0"/>
              <a:t>Comfortable installing and running packages in R</a:t>
            </a:r>
          </a:p>
          <a:p>
            <a:pPr lvl="1"/>
            <a:r>
              <a:rPr lang="en-US" sz="2000" dirty="0"/>
              <a:t>Familiar with the Great Lakes HPC </a:t>
            </a:r>
          </a:p>
          <a:p>
            <a:pPr lvl="1"/>
            <a:r>
              <a:rPr lang="en-US" sz="2000" dirty="0"/>
              <a:t>Able to perform differential expression analysis on bulk RNA-seq data</a:t>
            </a:r>
          </a:p>
          <a:p>
            <a:pPr lvl="1"/>
            <a:r>
              <a:rPr lang="en-US" sz="2000" dirty="0"/>
              <a:t>Able to make plots to visualize your data</a:t>
            </a:r>
          </a:p>
          <a:p>
            <a:pPr lvl="1"/>
            <a:r>
              <a:rPr lang="en-US" sz="2000" dirty="0"/>
              <a:t>Able to use GSEA to glean mechanistic insight</a:t>
            </a:r>
            <a:endParaRPr lang="en-US" sz="2200" b="1" dirty="0"/>
          </a:p>
          <a:p>
            <a:pPr marL="0" indent="0">
              <a:buNone/>
            </a:pPr>
            <a:r>
              <a:rPr lang="en-US" b="1" dirty="0"/>
              <a:t>The ultimate goal is for you to be comfortable accessing your data and performing basic analysis of bulk RNA-seq data</a:t>
            </a:r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991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851FF6-96ED-9137-2B85-0DB457F74C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30F69E4-2774-BB09-9ACD-1CFE4DB04FFF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761863819"/>
              </p:ext>
            </p:extLst>
          </p:nvPr>
        </p:nvGraphicFramePr>
        <p:xfrm>
          <a:off x="1135391" y="1239363"/>
          <a:ext cx="9485376" cy="43792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74958">
                  <a:extLst>
                    <a:ext uri="{9D8B030D-6E8A-4147-A177-3AD203B41FA5}">
                      <a16:colId xmlns:a16="http://schemas.microsoft.com/office/drawing/2014/main" val="1301103461"/>
                    </a:ext>
                  </a:extLst>
                </a:gridCol>
                <a:gridCol w="7610418">
                  <a:extLst>
                    <a:ext uri="{9D8B030D-6E8A-4147-A177-3AD203B41FA5}">
                      <a16:colId xmlns:a16="http://schemas.microsoft.com/office/drawing/2014/main" val="474046658"/>
                    </a:ext>
                  </a:extLst>
                </a:gridCol>
              </a:tblGrid>
              <a:tr h="4865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372246"/>
                  </a:ext>
                </a:extLst>
              </a:tr>
              <a:tr h="4865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10:00 – 10:15</a:t>
                      </a:r>
                      <a:endParaRPr lang="en-US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 Introduction</a:t>
                      </a:r>
                      <a:endParaRPr lang="en-US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1513827"/>
                  </a:ext>
                </a:extLst>
              </a:tr>
              <a:tr h="4865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10:15 – 10:30</a:t>
                      </a:r>
                      <a:endParaRPr lang="en-US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 to the Great Lakes HPC cluster and Globus</a:t>
                      </a:r>
                      <a:endParaRPr lang="en-US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7086958"/>
                  </a:ext>
                </a:extLst>
              </a:tr>
              <a:tr h="4865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10:30 – 11:00</a:t>
                      </a:r>
                      <a:endParaRPr lang="en-US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Initial processing of bulk RNA-seq data</a:t>
                      </a:r>
                      <a:endParaRPr lang="en-US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283855"/>
                  </a:ext>
                </a:extLst>
              </a:tr>
              <a:tr h="4865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11:00 – 11:30</a:t>
                      </a:r>
                      <a:endParaRPr lang="en-US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 to R and RStudio</a:t>
                      </a:r>
                    </a:p>
                  </a:txBody>
                  <a:tcPr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38739"/>
                  </a:ext>
                </a:extLst>
              </a:tr>
              <a:tr h="4865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11:30 - 12:00</a:t>
                      </a:r>
                      <a:endParaRPr lang="en-US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Importing data into RStudio and exploratory analysis</a:t>
                      </a:r>
                      <a:endParaRPr lang="en-US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000260"/>
                  </a:ext>
                </a:extLst>
              </a:tr>
              <a:tr h="4865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12:00 - 1:00</a:t>
                      </a:r>
                      <a:endParaRPr lang="en-US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Break for lunch</a:t>
                      </a:r>
                      <a:endParaRPr lang="en-US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851044"/>
                  </a:ext>
                </a:extLst>
              </a:tr>
              <a:tr h="4865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1:00-2:00</a:t>
                      </a:r>
                      <a:endParaRPr lang="en-US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Differential expression analysis with DESeq2</a:t>
                      </a:r>
                      <a:endParaRPr lang="en-US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7116235"/>
                  </a:ext>
                </a:extLst>
              </a:tr>
              <a:tr h="4865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2:00-4:00</a:t>
                      </a:r>
                      <a:endParaRPr lang="en-US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Making sense of differential expression data</a:t>
                      </a:r>
                      <a:endParaRPr lang="en-US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428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7171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1022350" y="2670048"/>
            <a:ext cx="9711458" cy="1680361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b="1" dirty="0">
                <a:solidFill>
                  <a:srgbClr val="000000"/>
                </a:solidFill>
              </a:rPr>
              <a:t>Introduction to the Great Lakes HPC cluster and Globus</a:t>
            </a:r>
            <a:endParaRPr lang="en-US" sz="4000" dirty="0"/>
          </a:p>
          <a:p>
            <a:pPr marL="0" indent="0" algn="ctr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21415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B570B9-B79F-4734-9E39-D96F2DC227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" t="36251" r="-7" b="19247"/>
          <a:stretch>
            <a:fillRect/>
          </a:stretch>
        </p:blipFill>
        <p:spPr>
          <a:xfrm>
            <a:off x="0" y="0"/>
            <a:ext cx="12191980" cy="620076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B66FE0-FFFC-E23C-F1F8-7396ADC75C93}"/>
              </a:ext>
            </a:extLst>
          </p:cNvPr>
          <p:cNvSpPr txBox="1"/>
          <p:nvPr/>
        </p:nvSpPr>
        <p:spPr>
          <a:xfrm>
            <a:off x="462988" y="1300116"/>
            <a:ext cx="6547411" cy="4170372"/>
          </a:xfrm>
          <a:prstGeom prst="rect">
            <a:avLst/>
          </a:prstGeom>
          <a:solidFill>
            <a:schemeClr val="bg1">
              <a:alpha val="64541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Used for storing, processing, and archiving data.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Provides up to 180 GB of memory on 36 cores for a standard partition and up to 1503 GB of memory on 36 cores for a large memory partition.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Can be accessed via command line, interactively via virtual environment, or Globus.</a:t>
            </a:r>
          </a:p>
          <a:p>
            <a:pPr marL="285750" indent="-28575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Armis2 is almost identical to Great Lakes</a:t>
            </a:r>
          </a:p>
          <a:p>
            <a:pPr marL="577850" lvl="1" indent="-282575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More robust security for PHI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Maintained by Advanced Research Computing (ARC)</a:t>
            </a:r>
          </a:p>
          <a:p>
            <a:pPr marL="579438" lvl="1" indent="-35083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Navigating the ARC website for information on Great Lakes is terrible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7E51DD-0A3F-B5B6-0CEE-916AE7AA8B12}"/>
              </a:ext>
            </a:extLst>
          </p:cNvPr>
          <p:cNvSpPr txBox="1">
            <a:spLocks/>
          </p:cNvSpPr>
          <p:nvPr/>
        </p:nvSpPr>
        <p:spPr>
          <a:xfrm>
            <a:off x="603769" y="372690"/>
            <a:ext cx="10741152" cy="822960"/>
          </a:xfrm>
          <a:noFill/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en-US" dirty="0">
                <a:solidFill>
                  <a:srgbClr val="FCFE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Great Lakes HPC Cluster</a:t>
            </a:r>
          </a:p>
        </p:txBody>
      </p:sp>
    </p:spTree>
    <p:extLst>
      <p:ext uri="{BB962C8B-B14F-4D97-AF65-F5344CB8AC3E}">
        <p14:creationId xmlns:p14="http://schemas.microsoft.com/office/powerpoint/2010/main" val="3886681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A2BEB-3DCF-F277-F266-2D36B37D6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259635"/>
            <a:ext cx="10741152" cy="855133"/>
          </a:xfrm>
        </p:spPr>
        <p:txBody>
          <a:bodyPr/>
          <a:lstStyle/>
          <a:p>
            <a:r>
              <a:rPr lang="en-US" dirty="0"/>
              <a:t>Ways to access Great Lakes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CBCE3-F57C-3404-A751-0A6F460B60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114768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Command line via Terminal</a:t>
            </a:r>
          </a:p>
          <a:p>
            <a:pPr marL="0" indent="0">
              <a:buNone/>
            </a:pPr>
            <a:r>
              <a:rPr lang="en-US" sz="2200" u="sng" dirty="0">
                <a:latin typeface="Arial" panose="020B0604020202020204" pitchFamily="34" charset="0"/>
                <a:cs typeface="Arial" panose="020B0604020202020204" pitchFamily="34" charset="0"/>
              </a:rPr>
              <a:t>Login instructions:</a:t>
            </a:r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Open Terminal on Mac or Windows Terminal on Windows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Type in: ssh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your_uniqname@greatlakes.arc-ts.umich.edu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Input your level 2 password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Type 1 for DUO Security</a:t>
            </a:r>
          </a:p>
          <a:p>
            <a:pPr marL="0" indent="0">
              <a:buNone/>
            </a:pPr>
            <a:r>
              <a:rPr lang="en-US" sz="2200" u="sng" dirty="0">
                <a:latin typeface="Arial" panose="020B0604020202020204" pitchFamily="34" charset="0"/>
                <a:cs typeface="Arial" panose="020B0604020202020204" pitchFamily="34" charset="0"/>
              </a:rPr>
              <a:t>This is the method you want to use if you want to run command line-based process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2DA002-4BC6-8054-5618-113792DE27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94248" y="1114768"/>
            <a:ext cx="6263640" cy="4664239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Interactive Virtual Machine</a:t>
            </a:r>
          </a:p>
          <a:p>
            <a:pPr marL="0" indent="0">
              <a:buNone/>
            </a:pPr>
            <a:r>
              <a:rPr lang="en-US" sz="2200" u="sng" dirty="0">
                <a:latin typeface="Arial" panose="020B0604020202020204" pitchFamily="34" charset="0"/>
                <a:cs typeface="Arial" panose="020B0604020202020204" pitchFamily="34" charset="0"/>
              </a:rPr>
              <a:t>Requires access to a </a:t>
            </a:r>
            <a:r>
              <a:rPr lang="en-US" sz="2200" u="sng" dirty="0" err="1">
                <a:latin typeface="Arial" panose="020B0604020202020204" pitchFamily="34" charset="0"/>
                <a:cs typeface="Arial" panose="020B0604020202020204" pitchFamily="34" charset="0"/>
              </a:rPr>
              <a:t>Slurm</a:t>
            </a:r>
            <a:r>
              <a:rPr lang="en-US" sz="2200" u="sng" dirty="0">
                <a:latin typeface="Arial" panose="020B0604020202020204" pitchFamily="34" charset="0"/>
                <a:cs typeface="Arial" panose="020B0604020202020204" pitchFamily="34" charset="0"/>
              </a:rPr>
              <a:t> account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Given to PIs with Research Computing Package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Will need PI to grant you access</a:t>
            </a:r>
          </a:p>
          <a:p>
            <a:pPr marL="0" indent="0">
              <a:buNone/>
            </a:pPr>
            <a:r>
              <a:rPr lang="en-US" sz="2200" u="sng" dirty="0">
                <a:latin typeface="Arial" panose="020B0604020202020204" pitchFamily="34" charset="0"/>
                <a:cs typeface="Arial" panose="020B0604020202020204" pitchFamily="34" charset="0"/>
              </a:rPr>
              <a:t>Login instructions: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Navigate to dashboard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here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Select RStudio or Basic Desktop from the “Interactive Apps” dropdown tab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Input the required settings into the form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Select Launch	</a:t>
            </a:r>
          </a:p>
          <a:p>
            <a:pPr marL="0" indent="0">
              <a:buNone/>
            </a:pPr>
            <a:r>
              <a:rPr lang="en-US" sz="2200" u="sng" dirty="0">
                <a:latin typeface="Arial" panose="020B0604020202020204" pitchFamily="34" charset="0"/>
                <a:cs typeface="Arial" panose="020B0604020202020204" pitchFamily="34" charset="0"/>
              </a:rPr>
              <a:t>This is the method you want to use if you want to run </a:t>
            </a:r>
            <a:r>
              <a:rPr lang="en-US" sz="2200" u="sng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r>
              <a:rPr lang="en-US" sz="2200" u="sng" dirty="0">
                <a:latin typeface="Arial" panose="020B0604020202020204" pitchFamily="34" charset="0"/>
                <a:cs typeface="Arial" panose="020B0604020202020204" pitchFamily="34" charset="0"/>
              </a:rPr>
              <a:t> in Great Lakes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				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393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1DA98-BFA7-D932-A04D-18E35F815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22E7A-2FBE-A624-A2F4-25D3628F8E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386713"/>
            <a:ext cx="9884664" cy="4351338"/>
          </a:xfrm>
        </p:spPr>
        <p:txBody>
          <a:bodyPr/>
          <a:lstStyle/>
          <a:p>
            <a:r>
              <a:rPr lang="en-US" dirty="0"/>
              <a:t>Link to Globus @ </a:t>
            </a:r>
            <a:r>
              <a:rPr lang="en-US" dirty="0">
                <a:hlinkClick r:id="rId2"/>
              </a:rPr>
              <a:t>https://www.globus.org</a:t>
            </a:r>
            <a:endParaRPr lang="en-US" dirty="0"/>
          </a:p>
          <a:p>
            <a:r>
              <a:rPr lang="en-US" dirty="0"/>
              <a:t>ARC’s preferred method for moving large amounts of data between drives on the computing cluster.</a:t>
            </a:r>
          </a:p>
          <a:p>
            <a:r>
              <a:rPr lang="en-US" dirty="0"/>
              <a:t>Can also be used to move data between personal devices and the computing cluster. </a:t>
            </a:r>
          </a:p>
          <a:p>
            <a:pPr lvl="1"/>
            <a:r>
              <a:rPr lang="en-US" dirty="0"/>
              <a:t>For personal devices, you must have Globus Connect Personal installed and </a:t>
            </a:r>
            <a:r>
              <a:rPr lang="en-US" i="1" dirty="0"/>
              <a:t>running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Download Globus Connect Personal </a:t>
            </a:r>
            <a:r>
              <a:rPr lang="en-US" dirty="0">
                <a:hlinkClick r:id="rId3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820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4447</TotalTime>
  <Words>1856</Words>
  <Application>Microsoft Macintosh PowerPoint</Application>
  <PresentationFormat>Widescreen</PresentationFormat>
  <Paragraphs>379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IBM Plex Serif Medium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Ways to access Great Lakes</vt:lpstr>
      <vt:lpstr>Globus</vt:lpstr>
      <vt:lpstr>PowerPoint Presentation</vt:lpstr>
      <vt:lpstr>The standard bulk RNA-seq workflow</vt:lpstr>
      <vt:lpstr>Bulk RNA-seq workflow</vt:lpstr>
      <vt:lpstr>Barcoding allows for samples to be multiplexed</vt:lpstr>
      <vt:lpstr>The standard bulk RNA-seq workflow</vt:lpstr>
      <vt:lpstr>PowerPoint Presentation</vt:lpstr>
      <vt:lpstr>PowerPoint Presentation</vt:lpstr>
      <vt:lpstr>PowerPoint Presentation</vt:lpstr>
      <vt:lpstr>PowerPoint Presentation</vt:lpstr>
      <vt:lpstr>The standard bulk RNA-seq workflow</vt:lpstr>
      <vt:lpstr>Read alignment</vt:lpstr>
      <vt:lpstr>The standard bulk RNA-seq workflow</vt:lpstr>
      <vt:lpstr>Count features</vt:lpstr>
      <vt:lpstr>PowerPoint Presentation</vt:lpstr>
      <vt:lpstr>Working with R and RStudio</vt:lpstr>
      <vt:lpstr>Working with R and RStudio</vt:lpstr>
      <vt:lpstr>R/RStudio tutorial</vt:lpstr>
      <vt:lpstr>R/RStudio tutorial</vt:lpstr>
      <vt:lpstr>R Script vs R Notebook / Markdown</vt:lpstr>
      <vt:lpstr>PowerPoint Presentation</vt:lpstr>
      <vt:lpstr>Data for R/RStudio </vt:lpstr>
      <vt:lpstr>A simple primer on Dimension Reduction</vt:lpstr>
      <vt:lpstr>A simple primer on Dimension Reduction</vt:lpstr>
      <vt:lpstr>A simple primer on Dimension Reduction</vt:lpstr>
      <vt:lpstr>Dimension Reduction can be used to see how well (or not) our sample data segregates</vt:lpstr>
      <vt:lpstr>Dimension Reduction can be used to see how well (or not) our sample data segregates</vt:lpstr>
    </vt:vector>
  </TitlesOfParts>
  <Company>Michigan Marketing &amp;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Martin Soave</dc:creator>
  <cp:lastModifiedBy>Aaron denDekker</cp:lastModifiedBy>
  <cp:revision>55</cp:revision>
  <cp:lastPrinted>2013-04-23T18:06:38Z</cp:lastPrinted>
  <dcterms:created xsi:type="dcterms:W3CDTF">2013-12-02T22:28:48Z</dcterms:created>
  <dcterms:modified xsi:type="dcterms:W3CDTF">2025-10-30T17:33:44Z</dcterms:modified>
</cp:coreProperties>
</file>